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3"/>
  </p:notesMasterIdLst>
  <p:sldIdLst>
    <p:sldId id="267" r:id="rId2"/>
    <p:sldId id="278" r:id="rId3"/>
    <p:sldId id="294" r:id="rId4"/>
    <p:sldId id="295" r:id="rId5"/>
    <p:sldId id="291" r:id="rId6"/>
    <p:sldId id="290" r:id="rId7"/>
    <p:sldId id="293" r:id="rId8"/>
    <p:sldId id="296" r:id="rId9"/>
    <p:sldId id="292" r:id="rId10"/>
    <p:sldId id="288" r:id="rId11"/>
    <p:sldId id="299" r:id="rId12"/>
    <p:sldId id="303" r:id="rId13"/>
    <p:sldId id="297" r:id="rId14"/>
    <p:sldId id="300" r:id="rId15"/>
    <p:sldId id="301" r:id="rId16"/>
    <p:sldId id="266" r:id="rId17"/>
    <p:sldId id="289" r:id="rId18"/>
    <p:sldId id="279" r:id="rId19"/>
    <p:sldId id="281" r:id="rId20"/>
    <p:sldId id="282" r:id="rId21"/>
    <p:sldId id="286" r:id="rId22"/>
    <p:sldId id="307" r:id="rId23"/>
    <p:sldId id="280" r:id="rId24"/>
    <p:sldId id="285" r:id="rId25"/>
    <p:sldId id="283" r:id="rId26"/>
    <p:sldId id="304" r:id="rId27"/>
    <p:sldId id="305" r:id="rId28"/>
    <p:sldId id="298" r:id="rId29"/>
    <p:sldId id="277" r:id="rId30"/>
    <p:sldId id="306"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7"/>
            <p14:sldId id="278"/>
            <p14:sldId id="294"/>
            <p14:sldId id="295"/>
            <p14:sldId id="291"/>
            <p14:sldId id="290"/>
            <p14:sldId id="293"/>
            <p14:sldId id="296"/>
            <p14:sldId id="292"/>
            <p14:sldId id="288"/>
            <p14:sldId id="299"/>
            <p14:sldId id="303"/>
            <p14:sldId id="297"/>
            <p14:sldId id="300"/>
            <p14:sldId id="301"/>
            <p14:sldId id="266"/>
            <p14:sldId id="289"/>
            <p14:sldId id="279"/>
            <p14:sldId id="281"/>
            <p14:sldId id="282"/>
            <p14:sldId id="286"/>
            <p14:sldId id="307"/>
            <p14:sldId id="280"/>
            <p14:sldId id="285"/>
            <p14:sldId id="283"/>
            <p14:sldId id="304"/>
            <p14:sldId id="305"/>
            <p14:sldId id="298"/>
            <p14:sldId id="277"/>
            <p14:sldId id="30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5"/>
    <p:restoredTop sz="94708"/>
  </p:normalViewPr>
  <p:slideViewPr>
    <p:cSldViewPr snapToGrid="0" snapToObjects="1">
      <p:cViewPr varScale="1">
        <p:scale>
          <a:sx n="124" d="100"/>
          <a:sy n="124"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a:t>Add AWS Account</a:t>
          </a:r>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a:t>Splunk Cloud Sales Trial</a:t>
          </a:r>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a:t>Manually Add AWS Account</a:t>
          </a:r>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a:t>Splunk Enterprise AMI</a:t>
          </a:r>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a:t>Add EC2 Role</a:t>
          </a:r>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pt>
    <dgm:pt modelId="{43A6417A-2E49-2D4B-A699-D8CF0432D754}" type="pres">
      <dgm:prSet presAssocID="{CE0099EB-8E9A-5641-8606-E90544657BD8}" presName="connTx" presStyleLbl="parChTrans1D2" presStyleIdx="0" presStyleCnt="2"/>
      <dgm:spPr/>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pt>
    <dgm:pt modelId="{9D99CD56-EE96-F54E-9AF4-55CEDCBA8C4C}" type="pres">
      <dgm:prSet presAssocID="{3E3A18F0-2969-724D-950B-C0445A75ED6F}" presName="connTx" presStyleLbl="parChTrans1D3" presStyleIdx="0" presStyleCnt="2"/>
      <dgm:spPr/>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pt>
    <dgm:pt modelId="{9CA0BF5E-16F4-5243-913E-14AF8F9F3325}" type="pres">
      <dgm:prSet presAssocID="{CAE40634-4FEA-194F-A89B-69EF61BC3780}" presName="connTx" presStyleLbl="parChTrans1D2" presStyleIdx="1" presStyleCnt="2"/>
      <dgm:spPr/>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pt>
    <dgm:pt modelId="{12D589A4-C790-724E-8FCB-57D46DE1493B}" type="pres">
      <dgm:prSet presAssocID="{F7870087-9EF6-024C-9C65-5D23BD7D904C}" presName="connTx" presStyleLbl="parChTrans1D3" presStyleIdx="1" presStyleCnt="2"/>
      <dgm:spPr/>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pt>
    <dgm:pt modelId="{3451DE1B-DFC1-1C47-82C0-9D2D77A9DD92}" type="pres">
      <dgm:prSet presAssocID="{766EE467-3B4F-D042-A6EB-0F1C7DE4A645}" presName="level3hierChild" presStyleCnt="0"/>
      <dgm:spPr/>
    </dgm:pt>
  </dgm:ptLst>
  <dgm:cxnLst>
    <dgm:cxn modelId="{C1155D09-483C-A349-AE59-C202152EE4E7}" srcId="{F2B31C3C-274B-D446-9262-120FC9F287A0}" destId="{55BD2C77-6688-E347-BDF2-1AF6DAB6FEF7}" srcOrd="1" destOrd="0" parTransId="{CAE40634-4FEA-194F-A89B-69EF61BC3780}" sibTransId="{83A62B75-FC6D-4F41-815B-66A4E1615989}"/>
    <dgm:cxn modelId="{8A617613-2B60-FE46-9156-45836610BD94}" type="presOf" srcId="{CE0099EB-8E9A-5641-8606-E90544657BD8}" destId="{C61F6992-EB72-6140-B144-96C16B370E0E}"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6DEA6946-E4E1-0A49-BFC7-2671788EB44A}" type="presOf" srcId="{3A9E0D03-F796-4944-A35F-A0532308ABF2}" destId="{E8F865A3-1633-2242-881C-60D7AAA94D24}" srcOrd="0"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B5520258-3BC0-CF46-BDB2-9685876A152C}" srcId="{55BD2C77-6688-E347-BDF2-1AF6DAB6FEF7}" destId="{766EE467-3B4F-D042-A6EB-0F1C7DE4A645}" srcOrd="0" destOrd="0" parTransId="{F7870087-9EF6-024C-9C65-5D23BD7D904C}" sibTransId="{43807C9E-CBCE-8D40-B2AC-007C2B9A4C40}"/>
    <dgm:cxn modelId="{BC67C35C-C1EA-1143-917A-410428A0141B}" type="presOf" srcId="{CAE40634-4FEA-194F-A89B-69EF61BC3780}" destId="{9CA0BF5E-16F4-5243-913E-14AF8F9F3325}" srcOrd="1"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E4698BA6-F734-0249-8412-FC0FD2D1CF6C}" type="presOf" srcId="{F2B31C3C-274B-D446-9262-120FC9F287A0}" destId="{CE42B739-7525-2140-83FC-96AE84EFF720}" srcOrd="0" destOrd="0" presId="urn:microsoft.com/office/officeart/2005/8/layout/hierarchy2"/>
    <dgm:cxn modelId="{1CA939BE-2A1D-D744-86CB-55E12B68C9DA}" type="presOf" srcId="{E8043360-9AD2-3446-A58E-61E9165EEB31}" destId="{08A96F8E-B01E-0943-B6F9-1843D10A2080}" srcOrd="0" destOrd="0" presId="urn:microsoft.com/office/officeart/2005/8/layout/hierarchy2"/>
    <dgm:cxn modelId="{9C244DCA-FE0E-0940-AA5A-1F770A14F203}" srcId="{3A9E0D03-F796-4944-A35F-A0532308ABF2}" destId="{E8043360-9AD2-3446-A58E-61E9165EEB31}" srcOrd="0" destOrd="0" parTransId="{3E3A18F0-2969-724D-950B-C0445A75ED6F}" sibTransId="{DE0EF5DE-E6F1-5046-A5EA-F92DE1F16FE0}"/>
    <dgm:cxn modelId="{618A68D5-1573-5D4D-8D40-5F771CEC4930}" srcId="{F2B31C3C-274B-D446-9262-120FC9F287A0}" destId="{3A9E0D03-F796-4944-A35F-A0532308ABF2}" srcOrd="0" destOrd="0" parTransId="{CE0099EB-8E9A-5641-8606-E90544657BD8}" sibTransId="{35215DA7-E550-6543-BBEC-83D89F1CEC08}"/>
    <dgm:cxn modelId="{F0C637DC-A384-A14D-A8C7-BD81DCB80694}" type="presOf" srcId="{3E3A18F0-2969-724D-950B-C0445A75ED6F}" destId="{637F5F7C-DB4F-F946-87B0-C4E701C7F04B}"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err="1"/>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a:t>Description API Intervals</a:t>
          </a:r>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4765182A-2817-6B48-80EF-91C6268D331A}" type="presOf" srcId="{9FDA3F84-2A38-D746-8768-4EDF4A7127BE}" destId="{BC1999C9-AF14-1948-A67F-EB01CDEB3E46}"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FBFEA255-6CDE-6241-8607-2185AFA215F0}" srcId="{9FDA3F84-2A38-D746-8768-4EDF4A7127BE}" destId="{13E8C789-E806-1941-9646-48A7F34C4FEA}" srcOrd="1" destOrd="0" parTransId="{0050FEC9-09B1-9047-A50B-FA4ED74D4B70}" sibTransId="{59BD7723-4FDC-CA4F-9017-3134831A3DA9}"/>
    <dgm:cxn modelId="{3DFF2D8D-0E03-6641-9751-8525D2BA841A}"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2BE1D1C0-06A8-4444-8379-B8CEE95816D4}" type="presOf" srcId="{13E8C789-E806-1941-9646-48A7F34C4FEA}" destId="{A87976B0-9B88-9D4B-93F9-136307C3E9DE}" srcOrd="0" destOrd="0" presId="urn:microsoft.com/office/officeart/2005/8/layout/chevron1"/>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S3 Bucket</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aws:billing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a:t>Billing Report Selection</a:t>
          </a:r>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BE740511-C7B8-604E-BD3C-03A6AA50761B}" type="presOf" srcId="{4D6F9BF1-9687-654F-B99E-4B93C3C504E6}" destId="{AB68B76F-F1BC-B24D-AB19-1A789904ECAD}" srcOrd="0" destOrd="0" presId="urn:microsoft.com/office/officeart/2005/8/layout/chevron1"/>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6C5B7A95-4597-0348-9E83-BAF93E79B818}" type="presOf" srcId="{EBA59011-373A-B84D-A6D5-306B1B0A0464}" destId="{3F8BE08A-46E1-4347-96ED-A71453B1966D}" srcOrd="0" destOrd="0" presId="urn:microsoft.com/office/officeart/2005/8/layout/chevron1"/>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a:t>AWS Home</a:t>
          </a:r>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a:t>EC2 Instances</a:t>
          </a:r>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a:t>Select EC2 Instance</a:t>
          </a:r>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a:t>Actions</a:t>
          </a:r>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a:t>Instance Settings</a:t>
          </a:r>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a:t>Attach/Replace IAM Role</a:t>
          </a:r>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a:t>Select Existing Policy</a:t>
          </a:r>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a:t>Apply</a:t>
          </a:r>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pt>
  </dgm:ptLst>
  <dgm:cxnLst>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0F69076D-08BF-6645-8097-702AE8729227}" type="presOf" srcId="{8994FB9C-8DAE-034A-8D14-48E5B3B018DC}" destId="{D9791F11-AEE8-9F46-8A1F-7D718DBF87E3}" srcOrd="0" destOrd="1" presId="urn:microsoft.com/office/officeart/2005/8/layout/hChevron3"/>
    <dgm:cxn modelId="{3987B975-3A4B-8A40-84BC-5289F08171AC}" type="presOf" srcId="{58ECC887-9C9C-F44F-89C2-781AD631971F}" destId="{D9791F11-AEE8-9F46-8A1F-7D718DBF87E3}" srcOrd="0" destOrd="0" presId="urn:microsoft.com/office/officeart/2005/8/layout/hChevron3"/>
    <dgm:cxn modelId="{2EC03C79-2774-7949-8E48-3BC36553199B}" srcId="{58FAA5A6-49B5-7E4E-BA39-5A4A024CD792}" destId="{6753E9F6-8C25-A140-9F80-1526B38DDF8D}" srcOrd="1" destOrd="0" parTransId="{29F420D5-F189-D841-829C-9E56C99CE29D}" sibTransId="{3D940270-DAFF-2644-8671-08AFBFA40FFE}"/>
    <dgm:cxn modelId="{3333CA80-329D-4645-91F5-7712D93BF5E6}" srcId="{58ECC887-9C9C-F44F-89C2-781AD631971F}" destId="{1D1DEDC8-A0BF-FF4C-B8B7-CA093060A029}" srcOrd="1" destOrd="0" parTransId="{83ED86CF-7C21-744A-9F57-39B7EE2EB61F}" sibTransId="{EFC20390-603C-BE4D-A3DB-5AE96227002C}"/>
    <dgm:cxn modelId="{E5C1C187-EA6B-4A45-9FB5-A2CE89AC2A97}" type="presOf" srcId="{2B800B1A-EC59-284A-B258-B63CC6FF776B}" destId="{F5F03F9A-E7C9-CE41-BC37-D66D563F7DEF}"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57411CB9-B410-344E-9B63-F2555AEAABA1}" type="presOf" srcId="{1D1DEDC8-A0BF-FF4C-B8B7-CA093060A029}" destId="{D9791F11-AEE8-9F46-8A1F-7D718DBF87E3}" srcOrd="0" destOrd="2" presId="urn:microsoft.com/office/officeart/2005/8/layout/hChevron3"/>
    <dgm:cxn modelId="{0A1AD0C1-DE63-914E-925E-9B75EC0311E9}" type="presOf" srcId="{6753E9F6-8C25-A140-9F80-1526B38DDF8D}" destId="{33000DCB-40C5-184F-A298-8B8F186C088D}" srcOrd="0" destOrd="0" presId="urn:microsoft.com/office/officeart/2005/8/layout/hChevron3"/>
    <dgm:cxn modelId="{62A87BE5-82CB-414F-9F21-E95788A43484}" srcId="{58FAA5A6-49B5-7E4E-BA39-5A4A024CD792}" destId="{58ECC887-9C9C-F44F-89C2-781AD631971F}" srcOrd="3" destOrd="0" parTransId="{CC290AB6-084B-AC47-8E07-0831B3C4E190}" sibTransId="{1ECA2F9B-F133-6644-B042-F648C4120DF8}"/>
    <dgm:cxn modelId="{275F0EF9-7ABA-C247-82E3-303284D5BE2F}" srcId="{58FAA5A6-49B5-7E4E-BA39-5A4A024CD792}" destId="{0D4E77E7-C4C4-E84F-889E-EDFA71C21357}" srcOrd="0" destOrd="0" parTransId="{8C79BAA5-833B-A44D-A4E3-C9AAEA51752A}" sibTransId="{C10EFFAD-F91B-2B44-A863-0941392727DC}"/>
    <dgm:cxn modelId="{B83A7BF9-28B5-A044-9F32-41668F04F954}" srcId="{58FAA5A6-49B5-7E4E-BA39-5A4A024CD792}" destId="{2B800B1A-EC59-284A-B258-B63CC6FF776B}" srcOrd="4" destOrd="0" parTransId="{94D226C3-0345-454C-AC2B-C16C605D07D9}" sibTransId="{EBF2CD8E-5305-7940-8B27-A4783F119EB1}"/>
    <dgm:cxn modelId="{2A85D0FC-8459-2241-A6D2-9CD9A552611E}" type="presOf" srcId="{D3635D23-5619-684A-BC36-6DA624579B57}" destId="{63AF21B6-37D5-C44B-8460-3376389174D2}" srcOrd="0" destOrd="0"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SQS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E8033410-5594-0B4A-8539-6BD89D3C0CF9}"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674B765-F3B2-2D4F-B352-1098296B7A0A}" type="presOf" srcId="{2883D7F9-3320-B24F-A6EF-BB748D690053}" destId="{5E8BEF15-695E-CD44-9200-3DD0F4DF1D8D}" srcOrd="0" destOrd="0" presId="urn:microsoft.com/office/officeart/2005/8/layout/chevron1"/>
    <dgm:cxn modelId="{925A4290-2BDC-4343-9FAC-074DED4486F7}"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Rules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9E1CB847-E1D8-D940-B06B-3D5563CE55C4}" srcId="{9FDA3F84-2A38-D746-8768-4EDF4A7127BE}" destId="{4D6F9BF1-9687-654F-B99E-4B93C3C504E6}" srcOrd="0" destOrd="0" parTransId="{CC73F8D4-391C-8A4C-B887-1A26A1A1F280}" sibTransId="{97780B51-0619-6343-B126-8591E83F2392}"/>
    <dgm:cxn modelId="{B149DA57-0383-054D-971C-D0070A90195D}" type="presOf" srcId="{4D6F9BF1-9687-654F-B99E-4B93C3C504E6}" destId="{AB68B76F-F1BC-B24D-AB19-1A789904ECAD}" srcOrd="0" destOrd="0" presId="urn:microsoft.com/office/officeart/2005/8/layout/chevron1"/>
    <dgm:cxn modelId="{0FC0658C-4BF1-E547-84A6-93CDA8EB1333}" type="presOf" srcId="{1AEA5FE0-333B-A94B-AD96-77BE0B5EE8A1}" destId="{A45A78F7-5C95-354E-A42C-7AF8CE5394FE}"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a:t>Select Regions</a:t>
          </a:r>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a:t>Select Services / Metrics</a:t>
          </a:r>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a:t>index - default </a:t>
          </a:r>
          <a:br>
            <a:rPr lang="en-US" dirty="0"/>
          </a:br>
          <a:r>
            <a:rPr lang="en-US" dirty="0" err="1"/>
            <a:t>sourcetype</a:t>
          </a:r>
          <a:r>
            <a:rPr lang="en-US" dirty="0"/>
            <a:t> - </a:t>
          </a:r>
          <a:r>
            <a:rPr lang="en-US" dirty="0" err="1"/>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pt>
  </dgm:ptLst>
  <dgm:cxnLst>
    <dgm:cxn modelId="{DBC7C11B-F856-C14D-9581-810B3B246AB8}" srcId="{EA14F2B1-DB3F-5B4C-97FE-ECCF19C401EC}" destId="{78F7E88C-E118-3C40-A6F6-9AA8456D1831}" srcOrd="0" destOrd="0" parTransId="{E72B6950-FF26-8C44-8446-0FC09FB1E32B}" sibTransId="{626DDB89-5877-DF4D-B475-8077FAA1C31F}"/>
    <dgm:cxn modelId="{A6C0BE63-F658-2A4F-8382-928F0324350C}" type="presOf" srcId="{EA14F2B1-DB3F-5B4C-97FE-ECCF19C401EC}" destId="{42F9EF44-3035-3945-B0AC-31FC47C24F1A}"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4B135693-36D0-384C-9D31-88D0A900C2FB}" type="presOf" srcId="{7160C5EC-7682-5542-8E49-CE7776E28C47}" destId="{3521B663-3DAA-0142-9676-902C03695F6F}" srcOrd="0" destOrd="0" presId="urn:microsoft.com/office/officeart/2005/8/layout/hChevron3"/>
    <dgm:cxn modelId="{5FF8BEA1-16D9-0D49-878D-5F86F72F326B}" type="presOf" srcId="{78F7E88C-E118-3C40-A6F6-9AA8456D1831}" destId="{84004331-55BA-9F4A-96E9-9435152ED8CD}"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aws:cloudtrail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t>
          </a:r>
          <a:r>
            <a:rPr lang="en-US" dirty="0" err="1"/>
            <a:t>aws:cloudwatchlogs:vpcflow</a:t>
          </a:r>
          <a:r>
            <a:rPr lang="en-US" dirty="0"/>
            <a:t>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pt>
  </dgm:ptLst>
  <dgm:cxnLst>
    <dgm:cxn modelId="{C21DF83A-1A87-2945-8E1F-E3C3C8BA368E}"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5524" y="1569901"/>
          <a:ext cx="2965995" cy="1482997"/>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AWS Account</a:t>
          </a:r>
        </a:p>
      </dsp:txBody>
      <dsp:txXfrm>
        <a:off x="48959" y="1613336"/>
        <a:ext cx="2879125" cy="1396127"/>
      </dsp:txXfrm>
    </dsp:sp>
    <dsp:sp modelId="{C61F6992-EB72-6140-B144-96C16B370E0E}">
      <dsp:nvSpPr>
        <dsp:cNvPr id="0" name=""/>
        <dsp:cNvSpPr/>
      </dsp:nvSpPr>
      <dsp:spPr>
        <a:xfrm rot="19457599">
          <a:off x="2834192" y="1856166"/>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8193" y="1848511"/>
        <a:ext cx="73052" cy="73052"/>
      </dsp:txXfrm>
    </dsp:sp>
    <dsp:sp modelId="{E8F865A3-1633-2242-881C-60D7AAA94D24}">
      <dsp:nvSpPr>
        <dsp:cNvPr id="0" name=""/>
        <dsp:cNvSpPr/>
      </dsp:nvSpPr>
      <dsp:spPr>
        <a:xfrm>
          <a:off x="4157918" y="717177"/>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Cloud Sales Trial</a:t>
          </a:r>
        </a:p>
      </dsp:txBody>
      <dsp:txXfrm>
        <a:off x="4201353" y="760612"/>
        <a:ext cx="2879125" cy="1396127"/>
      </dsp:txXfrm>
    </dsp:sp>
    <dsp:sp modelId="{637F5F7C-DB4F-F946-87B0-C4E701C7F04B}">
      <dsp:nvSpPr>
        <dsp:cNvPr id="0" name=""/>
        <dsp:cNvSpPr/>
      </dsp:nvSpPr>
      <dsp:spPr>
        <a:xfrm>
          <a:off x="7123914" y="1429804"/>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7453" y="1429016"/>
        <a:ext cx="59319" cy="59319"/>
      </dsp:txXfrm>
    </dsp:sp>
    <dsp:sp modelId="{08A96F8E-B01E-0943-B6F9-1843D10A2080}">
      <dsp:nvSpPr>
        <dsp:cNvPr id="0" name=""/>
        <dsp:cNvSpPr/>
      </dsp:nvSpPr>
      <dsp:spPr>
        <a:xfrm>
          <a:off x="8310312" y="717177"/>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Manually Add AWS Account</a:t>
          </a:r>
        </a:p>
      </dsp:txBody>
      <dsp:txXfrm>
        <a:off x="8353747" y="760612"/>
        <a:ext cx="2879125" cy="1396127"/>
      </dsp:txXfrm>
    </dsp:sp>
    <dsp:sp modelId="{1575CFB4-C64D-774B-B231-1609ADC46A70}">
      <dsp:nvSpPr>
        <dsp:cNvPr id="0" name=""/>
        <dsp:cNvSpPr/>
      </dsp:nvSpPr>
      <dsp:spPr>
        <a:xfrm rot="2142401">
          <a:off x="2834192" y="2708889"/>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8193" y="2701235"/>
        <a:ext cx="73052" cy="73052"/>
      </dsp:txXfrm>
    </dsp:sp>
    <dsp:sp modelId="{3FB73075-D412-3F4E-8B4C-A626106C7053}">
      <dsp:nvSpPr>
        <dsp:cNvPr id="0" name=""/>
        <dsp:cNvSpPr/>
      </dsp:nvSpPr>
      <dsp:spPr>
        <a:xfrm>
          <a:off x="4157918" y="2422624"/>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Enterprise AMI</a:t>
          </a:r>
        </a:p>
      </dsp:txBody>
      <dsp:txXfrm>
        <a:off x="4201353" y="2466059"/>
        <a:ext cx="2879125" cy="1396127"/>
      </dsp:txXfrm>
    </dsp:sp>
    <dsp:sp modelId="{34F2881B-AA01-3942-B9E5-2B89BF55F8CF}">
      <dsp:nvSpPr>
        <dsp:cNvPr id="0" name=""/>
        <dsp:cNvSpPr/>
      </dsp:nvSpPr>
      <dsp:spPr>
        <a:xfrm>
          <a:off x="7123914" y="3135251"/>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7453" y="3134463"/>
        <a:ext cx="59319" cy="59319"/>
      </dsp:txXfrm>
    </dsp:sp>
    <dsp:sp modelId="{59B12E22-D40C-3240-A6B8-5CA2CFD08694}">
      <dsp:nvSpPr>
        <dsp:cNvPr id="0" name=""/>
        <dsp:cNvSpPr/>
      </dsp:nvSpPr>
      <dsp:spPr>
        <a:xfrm>
          <a:off x="8310312" y="2422624"/>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EC2 Role</a:t>
          </a:r>
        </a:p>
      </dsp:txBody>
      <dsp:txXfrm>
        <a:off x="8353747" y="2466059"/>
        <a:ext cx="2879125" cy="1396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332" y="0"/>
        <a:ext cx="2589671" cy="680909"/>
      </dsp:txXfrm>
    </dsp:sp>
    <dsp:sp modelId="{A87976B0-9B88-9D4B-93F9-136307C3E9DE}">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Description API Intervals</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err="1"/>
            <a:t>aws:description</a:t>
          </a:r>
          <a:endParaRPr lang="en-US" sz="1900" kern="1200" dirty="0"/>
        </a:p>
      </dsp:txBody>
      <dsp:txXfrm>
        <a:off x="7953703" y="0"/>
        <a:ext cx="3212125" cy="6809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S3 Bucket</a:t>
          </a:r>
        </a:p>
      </dsp:txBody>
      <dsp:txXfrm>
        <a:off x="344332" y="0"/>
        <a:ext cx="2589671" cy="680909"/>
      </dsp:txXfrm>
    </dsp:sp>
    <dsp:sp modelId="{3F8BE08A-46E1-4347-96ED-A71453B1966D}">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Billing Report Selection</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aws:billing</a:t>
          </a:r>
          <a:endParaRPr lang="en-US" sz="1900" kern="1200" dirty="0"/>
        </a:p>
      </dsp:txBody>
      <dsp:txXfrm>
        <a:off x="7953703" y="0"/>
        <a:ext cx="3212125" cy="680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376" y="0"/>
          <a:ext cx="2255424" cy="1062008"/>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318265" bIns="45720" numCol="1" spcCol="1270" anchor="ctr" anchorCtr="0">
          <a:noAutofit/>
        </a:bodyPr>
        <a:lstStyle/>
        <a:p>
          <a:pPr marL="0" lvl="0" indent="0" algn="ctr" defTabSz="800100">
            <a:lnSpc>
              <a:spcPct val="90000"/>
            </a:lnSpc>
            <a:spcBef>
              <a:spcPct val="0"/>
            </a:spcBef>
            <a:spcAft>
              <a:spcPct val="35000"/>
            </a:spcAft>
            <a:buNone/>
          </a:pPr>
          <a:r>
            <a:rPr lang="en-US" sz="1800" kern="1200" dirty="0"/>
            <a:t>AWS Home</a:t>
          </a:r>
        </a:p>
      </dsp:txBody>
      <dsp:txXfrm>
        <a:off x="1376" y="0"/>
        <a:ext cx="2122673" cy="1062008"/>
      </dsp:txXfrm>
    </dsp:sp>
    <dsp:sp modelId="{33000DCB-40C5-184F-A298-8B8F186C088D}">
      <dsp:nvSpPr>
        <dsp:cNvPr id="0" name=""/>
        <dsp:cNvSpPr/>
      </dsp:nvSpPr>
      <dsp:spPr>
        <a:xfrm>
          <a:off x="1805716" y="0"/>
          <a:ext cx="2255424" cy="1062008"/>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EC2 Instances</a:t>
          </a:r>
        </a:p>
      </dsp:txBody>
      <dsp:txXfrm>
        <a:off x="2071218" y="0"/>
        <a:ext cx="1724420" cy="1062008"/>
      </dsp:txXfrm>
    </dsp:sp>
    <dsp:sp modelId="{63AF21B6-37D5-C44B-8460-3376389174D2}">
      <dsp:nvSpPr>
        <dsp:cNvPr id="0" name=""/>
        <dsp:cNvSpPr/>
      </dsp:nvSpPr>
      <dsp:spPr>
        <a:xfrm>
          <a:off x="3610055" y="0"/>
          <a:ext cx="2255424" cy="1062008"/>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EC2 Instance</a:t>
          </a:r>
        </a:p>
      </dsp:txBody>
      <dsp:txXfrm>
        <a:off x="3875557" y="0"/>
        <a:ext cx="1724420" cy="1062008"/>
      </dsp:txXfrm>
    </dsp:sp>
    <dsp:sp modelId="{D9791F11-AEE8-9F46-8A1F-7D718DBF87E3}">
      <dsp:nvSpPr>
        <dsp:cNvPr id="0" name=""/>
        <dsp:cNvSpPr/>
      </dsp:nvSpPr>
      <dsp:spPr>
        <a:xfrm>
          <a:off x="5414395" y="0"/>
          <a:ext cx="2255424" cy="1062008"/>
        </a:xfrm>
        <a:prstGeom prst="chevron">
          <a:avLst>
            <a:gd name="adj" fmla="val 25000"/>
          </a:avLst>
        </a:prstGeom>
        <a:gradFill rotWithShape="0">
          <a:gsLst>
            <a:gs pos="0">
              <a:schemeClr val="accent1">
                <a:shade val="50000"/>
                <a:hueOff val="455193"/>
                <a:satOff val="-26747"/>
                <a:lumOff val="46319"/>
                <a:alphaOff val="0"/>
                <a:satMod val="103000"/>
                <a:lumMod val="102000"/>
                <a:tint val="94000"/>
              </a:schemeClr>
            </a:gs>
            <a:gs pos="50000">
              <a:schemeClr val="accent1">
                <a:shade val="50000"/>
                <a:hueOff val="455193"/>
                <a:satOff val="-26747"/>
                <a:lumOff val="46319"/>
                <a:alphaOff val="0"/>
                <a:satMod val="110000"/>
                <a:lumMod val="100000"/>
                <a:shade val="100000"/>
              </a:schemeClr>
            </a:gs>
            <a:gs pos="100000">
              <a:schemeClr val="accent1">
                <a:shade val="50000"/>
                <a:hueOff val="455193"/>
                <a:satOff val="-26747"/>
                <a:lumOff val="463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t" anchorCtr="0">
          <a:noAutofit/>
        </a:bodyPr>
        <a:lstStyle/>
        <a:p>
          <a:pPr marL="0" lvl="0" indent="0" algn="l" defTabSz="800100">
            <a:lnSpc>
              <a:spcPct val="90000"/>
            </a:lnSpc>
            <a:spcBef>
              <a:spcPct val="0"/>
            </a:spcBef>
            <a:spcAft>
              <a:spcPct val="35000"/>
            </a:spcAft>
            <a:buNone/>
          </a:pPr>
          <a:r>
            <a:rPr lang="en-US" sz="1800" kern="1200" dirty="0"/>
            <a:t>Actions</a:t>
          </a:r>
        </a:p>
        <a:p>
          <a:pPr marL="114300" lvl="1" indent="-114300" algn="l" defTabSz="622300">
            <a:lnSpc>
              <a:spcPct val="90000"/>
            </a:lnSpc>
            <a:spcBef>
              <a:spcPct val="0"/>
            </a:spcBef>
            <a:spcAft>
              <a:spcPct val="15000"/>
            </a:spcAft>
            <a:buChar char="•"/>
          </a:pPr>
          <a:r>
            <a:rPr lang="en-US" sz="1400" kern="1200" dirty="0"/>
            <a:t>Instance Settings</a:t>
          </a:r>
        </a:p>
        <a:p>
          <a:pPr marL="114300" lvl="1" indent="-114300" algn="l" defTabSz="622300">
            <a:lnSpc>
              <a:spcPct val="90000"/>
            </a:lnSpc>
            <a:spcBef>
              <a:spcPct val="0"/>
            </a:spcBef>
            <a:spcAft>
              <a:spcPct val="15000"/>
            </a:spcAft>
            <a:buChar char="•"/>
          </a:pPr>
          <a:r>
            <a:rPr lang="en-US" sz="1400" kern="1200" dirty="0"/>
            <a:t>Attach/Replace IAM Role</a:t>
          </a:r>
        </a:p>
      </dsp:txBody>
      <dsp:txXfrm>
        <a:off x="5679897" y="0"/>
        <a:ext cx="1724420" cy="1062008"/>
      </dsp:txXfrm>
    </dsp:sp>
    <dsp:sp modelId="{F5F03F9A-E7C9-CE41-BC37-D66D563F7DEF}">
      <dsp:nvSpPr>
        <dsp:cNvPr id="0" name=""/>
        <dsp:cNvSpPr/>
      </dsp:nvSpPr>
      <dsp:spPr>
        <a:xfrm>
          <a:off x="7218734" y="0"/>
          <a:ext cx="2255424" cy="1062008"/>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Existing Policy</a:t>
          </a:r>
        </a:p>
      </dsp:txBody>
      <dsp:txXfrm>
        <a:off x="7484236" y="0"/>
        <a:ext cx="1724420" cy="1062008"/>
      </dsp:txXfrm>
    </dsp:sp>
    <dsp:sp modelId="{03410F43-45F1-BA4A-8107-0525C5A823D8}">
      <dsp:nvSpPr>
        <dsp:cNvPr id="0" name=""/>
        <dsp:cNvSpPr/>
      </dsp:nvSpPr>
      <dsp:spPr>
        <a:xfrm>
          <a:off x="9023073" y="0"/>
          <a:ext cx="2255424" cy="1062008"/>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a:t>Apply</a:t>
          </a:r>
        </a:p>
      </dsp:txBody>
      <dsp:txXfrm>
        <a:off x="9288575" y="0"/>
        <a:ext cx="1724420" cy="1062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4512" y="0"/>
          <a:ext cx="3585776"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967" y="0"/>
        <a:ext cx="2904867" cy="680909"/>
      </dsp:txXfrm>
    </dsp:sp>
    <dsp:sp modelId="{A45A78F7-5C95-354E-A42C-7AF8CE5394FE}">
      <dsp:nvSpPr>
        <dsp:cNvPr id="0" name=""/>
        <dsp:cNvSpPr/>
      </dsp:nvSpPr>
      <dsp:spPr>
        <a:xfrm>
          <a:off x="2995672" y="0"/>
          <a:ext cx="4836374"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336127" y="0"/>
        <a:ext cx="4155465" cy="680909"/>
      </dsp:txXfrm>
    </dsp:sp>
    <dsp:sp modelId="{5E8BEF15-695E-CD44-9200-3DD0F4DF1D8D}">
      <dsp:nvSpPr>
        <dsp:cNvPr id="0" name=""/>
        <dsp:cNvSpPr/>
      </dsp:nvSpPr>
      <dsp:spPr>
        <a:xfrm>
          <a:off x="7237429" y="0"/>
          <a:ext cx="4268217"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aws:config</a:t>
          </a:r>
          <a:endParaRPr lang="en-US" sz="1900" kern="1200" dirty="0"/>
        </a:p>
      </dsp:txBody>
      <dsp:txXfrm>
        <a:off x="7577884" y="0"/>
        <a:ext cx="3587308" cy="68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013" y="0"/>
          <a:ext cx="3821335" cy="695960"/>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50993" y="0"/>
        <a:ext cx="3125375" cy="695960"/>
      </dsp:txXfrm>
    </dsp:sp>
    <dsp:sp modelId="{A45A78F7-5C95-354E-A42C-7AF8CE5394FE}">
      <dsp:nvSpPr>
        <dsp:cNvPr id="0" name=""/>
        <dsp:cNvSpPr/>
      </dsp:nvSpPr>
      <dsp:spPr>
        <a:xfrm>
          <a:off x="3311225" y="0"/>
          <a:ext cx="5025791" cy="695960"/>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Rules</a:t>
          </a:r>
        </a:p>
      </dsp:txBody>
      <dsp:txXfrm>
        <a:off x="3659205" y="0"/>
        <a:ext cx="4329831" cy="695960"/>
      </dsp:txXfrm>
    </dsp:sp>
    <dsp:sp modelId="{5E8BEF15-695E-CD44-9200-3DD0F4DF1D8D}">
      <dsp:nvSpPr>
        <dsp:cNvPr id="0" name=""/>
        <dsp:cNvSpPr/>
      </dsp:nvSpPr>
      <dsp:spPr>
        <a:xfrm>
          <a:off x="7823892" y="0"/>
          <a:ext cx="3683254" cy="695960"/>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a:t>
          </a:r>
          <a:r>
            <a:rPr lang="mr-IN" sz="1700" kern="1200" dirty="0"/>
            <a:t>–</a:t>
          </a:r>
          <a:r>
            <a:rPr lang="en-US" sz="1700" kern="1200" dirty="0"/>
            <a:t> default</a:t>
          </a:r>
        </a:p>
        <a:p>
          <a:pPr marL="0" lvl="0" indent="0" algn="ctr" defTabSz="755650">
            <a:lnSpc>
              <a:spcPct val="90000"/>
            </a:lnSpc>
            <a:spcBef>
              <a:spcPct val="0"/>
            </a:spcBef>
            <a:spcAft>
              <a:spcPct val="35000"/>
            </a:spcAft>
            <a:buNone/>
          </a:pPr>
          <a:r>
            <a:rPr lang="en-US" sz="1700" kern="1200" dirty="0"/>
            <a:t>Sourcetype </a:t>
          </a:r>
          <a:r>
            <a:rPr lang="mr-IN" sz="1700" kern="1200" dirty="0"/>
            <a:t>–</a:t>
          </a:r>
          <a:r>
            <a:rPr lang="en-US" sz="1700" kern="1200" dirty="0"/>
            <a:t> </a:t>
          </a:r>
          <a:r>
            <a:rPr lang="en-US" sz="1700" kern="1200" dirty="0" err="1"/>
            <a:t>aws:config:rules</a:t>
          </a:r>
          <a:endParaRPr lang="en-US" sz="1700" kern="1200" dirty="0"/>
        </a:p>
      </dsp:txBody>
      <dsp:txXfrm>
        <a:off x="8171872" y="0"/>
        <a:ext cx="2987294" cy="695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5249" y="0"/>
          <a:ext cx="4590271" cy="694943"/>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Regions</a:t>
          </a:r>
        </a:p>
      </dsp:txBody>
      <dsp:txXfrm>
        <a:off x="5249" y="0"/>
        <a:ext cx="4416535" cy="694943"/>
      </dsp:txXfrm>
    </dsp:sp>
    <dsp:sp modelId="{FCA847A6-0EF4-A64E-A754-156E0BA230FD}">
      <dsp:nvSpPr>
        <dsp:cNvPr id="0" name=""/>
        <dsp:cNvSpPr/>
      </dsp:nvSpPr>
      <dsp:spPr>
        <a:xfrm>
          <a:off x="3677466" y="0"/>
          <a:ext cx="4590271" cy="694943"/>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Services / Metrics</a:t>
          </a:r>
        </a:p>
      </dsp:txBody>
      <dsp:txXfrm>
        <a:off x="4024938" y="0"/>
        <a:ext cx="3895328" cy="694943"/>
      </dsp:txXfrm>
    </dsp:sp>
    <dsp:sp modelId="{3521B663-3DAA-0142-9676-902C03695F6F}">
      <dsp:nvSpPr>
        <dsp:cNvPr id="0" name=""/>
        <dsp:cNvSpPr/>
      </dsp:nvSpPr>
      <dsp:spPr>
        <a:xfrm>
          <a:off x="7349683" y="0"/>
          <a:ext cx="4590271" cy="694943"/>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index - default </a:t>
          </a:r>
          <a:br>
            <a:rPr lang="en-US" sz="2100" kern="1200" dirty="0"/>
          </a:br>
          <a:r>
            <a:rPr lang="en-US" sz="2100" kern="1200" dirty="0" err="1"/>
            <a:t>sourcetype</a:t>
          </a:r>
          <a:r>
            <a:rPr lang="en-US" sz="2100" kern="1200" dirty="0"/>
            <a:t> - </a:t>
          </a:r>
          <a:r>
            <a:rPr lang="en-US" sz="2100" kern="1200" dirty="0" err="1"/>
            <a:t>aws:cloudwatch</a:t>
          </a:r>
          <a:endParaRPr lang="en-US" sz="2100" kern="1200" dirty="0"/>
        </a:p>
      </dsp:txBody>
      <dsp:txXfrm>
        <a:off x="7697155" y="0"/>
        <a:ext cx="3895328" cy="694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 default </a:t>
          </a:r>
        </a:p>
        <a:p>
          <a:pPr marL="0" lvl="0" indent="0" algn="ctr" defTabSz="844550">
            <a:lnSpc>
              <a:spcPct val="90000"/>
            </a:lnSpc>
            <a:spcBef>
              <a:spcPct val="0"/>
            </a:spcBef>
            <a:spcAft>
              <a:spcPct val="35000"/>
            </a:spcAft>
            <a:buNone/>
          </a:pPr>
          <a:r>
            <a:rPr lang="en-US" sz="1900" kern="1200" dirty="0"/>
            <a:t>Sourcetype - aws:cloudtrail </a:t>
          </a:r>
        </a:p>
      </dsp:txBody>
      <dsp:txXfrm>
        <a:off x="7032255" y="0"/>
        <a:ext cx="4135964" cy="680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 default </a:t>
          </a:r>
        </a:p>
        <a:p>
          <a:pPr marL="0" lvl="0" indent="0" algn="ctr" defTabSz="755650">
            <a:lnSpc>
              <a:spcPct val="90000"/>
            </a:lnSpc>
            <a:spcBef>
              <a:spcPct val="0"/>
            </a:spcBef>
            <a:spcAft>
              <a:spcPct val="35000"/>
            </a:spcAft>
            <a:buNone/>
          </a:pPr>
          <a:r>
            <a:rPr lang="en-US" sz="1700" kern="1200" dirty="0"/>
            <a:t>Sourcetype - </a:t>
          </a:r>
          <a:r>
            <a:rPr lang="en-US" sz="1700" kern="1200" dirty="0" err="1"/>
            <a:t>aws:cloudwatchlogs:vpcflow</a:t>
          </a:r>
          <a:r>
            <a:rPr lang="en-US" sz="1700" kern="1200" dirty="0"/>
            <a:t> </a:t>
          </a:r>
        </a:p>
      </dsp:txBody>
      <dsp:txXfrm>
        <a:off x="7032255" y="0"/>
        <a:ext cx="4135964" cy="680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5213" y="0"/>
          <a:ext cx="5680303"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5668" y="0"/>
        <a:ext cx="4999394" cy="680909"/>
      </dsp:txXfrm>
    </dsp:sp>
    <dsp:sp modelId="{5E8BEF15-695E-CD44-9200-3DD0F4DF1D8D}">
      <dsp:nvSpPr>
        <dsp:cNvPr id="0" name=""/>
        <dsp:cNvSpPr/>
      </dsp:nvSpPr>
      <dsp:spPr>
        <a:xfrm>
          <a:off x="4743572" y="0"/>
          <a:ext cx="67613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aws:inspector</a:t>
          </a:r>
          <a:endParaRPr lang="en-US" sz="1900" kern="1200" dirty="0"/>
        </a:p>
      </dsp:txBody>
      <dsp:txXfrm>
        <a:off x="5084027" y="0"/>
        <a:ext cx="6080464" cy="6809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10/18/19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524493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legacy</a:t>
            </a:r>
            <a:r>
              <a:rPr lang="en-US" baseline="0" dirty="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88597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SQS Based S3 input method allows for data collection to be scaled across multiple heavy forwarders.</a:t>
            </a:r>
            <a:r>
              <a:rPr lang="en-US" baseline="0" dirty="0"/>
              <a:t> This is possible since the inputs are stateless, unlike the legacy inputs, which allows for multiple inputs to be placed across a </a:t>
            </a:r>
            <a:r>
              <a:rPr lang="en-US" baseline="0" dirty="0" err="1"/>
              <a:t>hwf</a:t>
            </a:r>
            <a:r>
              <a:rPr lang="en-US" baseline="0" dirty="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38952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the supported inputs for</a:t>
            </a:r>
            <a:r>
              <a:rPr lang="en-US" baseline="0" dirty="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301224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a:solidFill>
                  <a:schemeClr val="tx1"/>
                </a:solidFill>
                <a:effectLst/>
                <a:latin typeface="+mn-lt"/>
                <a:ea typeface="ＭＳ Ｐゴシック" charset="0"/>
                <a:cs typeface="ＭＳ Ｐゴシック" charset="0"/>
              </a:rPr>
              <a:t>config</a:t>
            </a:r>
            <a:r>
              <a:rPr lang="en-US" sz="1000" kern="1200" dirty="0">
                <a:solidFill>
                  <a:schemeClr val="tx1"/>
                </a:solidFill>
                <a:effectLst/>
                <a:latin typeface="+mn-lt"/>
                <a:ea typeface="ＭＳ Ｐゴシック" charset="0"/>
                <a:cs typeface="ＭＳ Ｐゴシック" charset="0"/>
              </a:rPr>
              <a:t>-subscription):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656641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Rules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1179903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CloudWatch (metrics)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4006982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37939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464023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Inspector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248207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Description (metadata)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874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ways to enable your AWS account to the Splunk Add-on for AWS. The</a:t>
            </a:r>
            <a:r>
              <a:rPr lang="en-US" baseline="0" dirty="0"/>
              <a:t> first path is if you are using the Splunk Cloud Sales trial or any system where you do not have access to the AWS AMI running the Add-on. You will need to manually add your account using the </a:t>
            </a:r>
            <a:r>
              <a:rPr lang="en-US" baseline="0" dirty="0" err="1"/>
              <a:t>Access_Key</a:t>
            </a:r>
            <a:r>
              <a:rPr lang="en-US" baseline="0" dirty="0"/>
              <a:t> and </a:t>
            </a:r>
            <a:r>
              <a:rPr lang="en-US" baseline="0" dirty="0" err="1"/>
              <a:t>Secret_Key</a:t>
            </a:r>
            <a:r>
              <a:rPr lang="en-US" baseline="0" dirty="0"/>
              <a:t> found in your </a:t>
            </a:r>
            <a:r>
              <a:rPr lang="en-US" baseline="0" dirty="0" err="1"/>
              <a:t>credentials.csv</a:t>
            </a:r>
            <a:r>
              <a:rPr lang="en-US" baseline="0" dirty="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44905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08435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a:solidFill>
                  <a:schemeClr val="tx1"/>
                </a:solidFill>
                <a:effectLst/>
                <a:latin typeface="+mn-lt"/>
                <a:ea typeface="ＭＳ Ｐゴシック" charset="0"/>
                <a:cs typeface="ＭＳ Ｐゴシック" charset="0"/>
              </a:rPr>
              <a:t>AssumeRole</a:t>
            </a:r>
            <a:r>
              <a:rPr lang="en-US" sz="1000" kern="1200">
                <a:solidFill>
                  <a:schemeClr val="tx1"/>
                </a:solidFill>
                <a:effectLst/>
                <a:latin typeface="+mn-lt"/>
                <a:ea typeface="ＭＳ Ｐゴシック" charset="0"/>
                <a:cs typeface="ＭＳ Ｐゴシック" charset="0"/>
              </a:rPr>
              <a:t> field in any of the inputs to gain access to the sub-account AWS services.</a:t>
            </a:r>
            <a:r>
              <a:rPr lang="en-US">
                <a:effectLst/>
              </a:rPr>
              <a:t> </a:t>
            </a:r>
            <a:endParaRPr lang="en-US" sz="1000" kern="120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87358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a:t>
            </a:r>
            <a:r>
              <a:rPr lang="en-US" baseline="0" dirty="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a:t>–</a:t>
            </a:r>
            <a:r>
              <a:rPr lang="en-US" baseline="0" dirty="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3058478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70326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the Splunk Cloud Sales trial</a:t>
            </a:r>
            <a:r>
              <a:rPr lang="en-US" baseline="0" dirty="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20177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navigated to the Add-on</a:t>
            </a:r>
            <a:r>
              <a:rPr lang="en-US" baseline="0" dirty="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94352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your account name along with the Access and Secret  Key.  Leave the region at Global unless you are using GovCloud or AWS China.  The keys can be found in your </a:t>
            </a:r>
            <a:r>
              <a:rPr lang="en-US" baseline="0" dirty="0" err="1"/>
              <a:t>credentials.csv</a:t>
            </a:r>
            <a:r>
              <a:rPr lang="en-US" baseline="0" dirty="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7297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a:t>
            </a:r>
            <a:r>
              <a:rPr lang="en-US" baseline="0" dirty="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356912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AWS console, navigate to the EC2 Dashboard then select</a:t>
            </a:r>
            <a:r>
              <a:rPr lang="en-US" baseline="0" dirty="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a:t>aws</a:t>
            </a:r>
            <a:r>
              <a:rPr lang="en-US" baseline="0" dirty="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287436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579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a:t>
            </a:r>
            <a:r>
              <a:rPr lang="en-US" baseline="0" dirty="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459736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Tree>
    <p:extLst>
      <p:ext uri="{BB962C8B-B14F-4D97-AF65-F5344CB8AC3E}">
        <p14:creationId xmlns:p14="http://schemas.microsoft.com/office/powerpoint/2010/main" val="420832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 id="2147483780"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1.xml"/><Relationship Id="rId5" Type="http://schemas.openxmlformats.org/officeDocument/2006/relationships/image" Target="../media/image22.tif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hyperlink" Target="http://docs.splunk.com/Documentation/AddOns/released/AWS/Configureinpu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0.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4.tif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4 : Setup Splunk App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0860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CFBBF-3BDE-324B-99C6-8666C84FA122}"/>
              </a:ext>
            </a:extLst>
          </p:cNvPr>
          <p:cNvPicPr>
            <a:picLocks noChangeAspect="1"/>
          </p:cNvPicPr>
          <p:nvPr/>
        </p:nvPicPr>
        <p:blipFill>
          <a:blip r:embed="rId3"/>
          <a:stretch>
            <a:fillRect/>
          </a:stretch>
        </p:blipFill>
        <p:spPr>
          <a:xfrm>
            <a:off x="7247289" y="2468660"/>
            <a:ext cx="4806825" cy="3306907"/>
          </a:xfrm>
          <a:prstGeom prst="rect">
            <a:avLst/>
          </a:prstGeom>
        </p:spPr>
      </p:pic>
      <p:graphicFrame>
        <p:nvGraphicFramePr>
          <p:cNvPr id="5" name="Content Placeholder 4"/>
          <p:cNvGraphicFramePr>
            <a:graphicFrameLocks noGrp="1"/>
          </p:cNvGraphicFramePr>
          <p:nvPr>
            <p:ph sz="quarter" idx="10"/>
          </p:nvPr>
        </p:nvGraphicFramePr>
        <p:xfrm>
          <a:off x="3981" y="3267880"/>
          <a:ext cx="3769936" cy="1584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Attach Policy to an Existing EC2 Instance</a:t>
            </a:r>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auto-discover account information</a:t>
            </a:r>
          </a:p>
        </p:txBody>
      </p:sp>
      <p:graphicFrame>
        <p:nvGraphicFramePr>
          <p:cNvPr id="6" name="Diagram 5"/>
          <p:cNvGraphicFramePr/>
          <p:nvPr/>
        </p:nvGraphicFramePr>
        <p:xfrm>
          <a:off x="456063" y="1280628"/>
          <a:ext cx="11279875" cy="106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7405966" y="4221412"/>
            <a:ext cx="4648148" cy="1107996"/>
          </a:xfrm>
          <a:prstGeom prst="rect">
            <a:avLst/>
          </a:prstGeom>
          <a:noFill/>
        </p:spPr>
        <p:txBody>
          <a:bodyPr wrap="square" lIns="0" tIns="0" rIns="0" bIns="0" rtlCol="0">
            <a:spAutoFit/>
          </a:bodyPr>
          <a:lstStyle/>
          <a:p>
            <a:r>
              <a:rPr lang="en-US" sz="2400" dirty="0"/>
              <a:t>Select an existing policy or create a new one with special permissions.</a:t>
            </a:r>
          </a:p>
        </p:txBody>
      </p:sp>
      <p:pic>
        <p:nvPicPr>
          <p:cNvPr id="7" name="Picture 6">
            <a:extLst>
              <a:ext uri="{FF2B5EF4-FFF2-40B4-BE49-F238E27FC236}">
                <a16:creationId xmlns:a16="http://schemas.microsoft.com/office/drawing/2014/main" id="{BAE987A2-B92D-BC4E-85CA-9EFC79FCC787}"/>
              </a:ext>
            </a:extLst>
          </p:cNvPr>
          <p:cNvPicPr>
            <a:picLocks noChangeAspect="1"/>
          </p:cNvPicPr>
          <p:nvPr/>
        </p:nvPicPr>
        <p:blipFill>
          <a:blip r:embed="rId14"/>
          <a:stretch>
            <a:fillRect/>
          </a:stretch>
        </p:blipFill>
        <p:spPr>
          <a:xfrm>
            <a:off x="3982" y="2363062"/>
            <a:ext cx="7108932" cy="3208701"/>
          </a:xfrm>
          <a:prstGeom prst="rect">
            <a:avLst/>
          </a:prstGeom>
        </p:spPr>
      </p:pic>
    </p:spTree>
    <p:extLst>
      <p:ext uri="{BB962C8B-B14F-4D97-AF65-F5344CB8AC3E}">
        <p14:creationId xmlns:p14="http://schemas.microsoft.com/office/powerpoint/2010/main" val="38177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Collection Best Practices</a:t>
            </a:r>
          </a:p>
        </p:txBody>
      </p:sp>
      <p:sp>
        <p:nvSpPr>
          <p:cNvPr id="3" name="Subtitle 2"/>
          <p:cNvSpPr>
            <a:spLocks noGrp="1"/>
          </p:cNvSpPr>
          <p:nvPr>
            <p:ph type="subTitle" idx="1"/>
          </p:nvPr>
        </p:nvSpPr>
        <p:spPr/>
        <p:txBody>
          <a:bodyPr/>
          <a:lstStyle/>
          <a:p>
            <a:r>
              <a:rPr lang="en-US" dirty="0"/>
              <a:t>When to use Heavy Forwarders, HEC to collect Data from AWS into Splunk</a:t>
            </a:r>
          </a:p>
        </p:txBody>
      </p:sp>
    </p:spTree>
    <p:extLst>
      <p:ext uri="{BB962C8B-B14F-4D97-AF65-F5344CB8AC3E}">
        <p14:creationId xmlns:p14="http://schemas.microsoft.com/office/powerpoint/2010/main" val="25655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pic>
        <p:nvPicPr>
          <p:cNvPr id="80" name="Picture 2" descr="https://www.paraflare.com/wp-content/uploads/2017/01/paraflare-partner-splunk-l.png">
            <a:extLst>
              <a:ext uri="{FF2B5EF4-FFF2-40B4-BE49-F238E27FC236}">
                <a16:creationId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033" y="6206835"/>
            <a:ext cx="1390043" cy="6324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3129615" y="-1322512"/>
            <a:ext cx="5579287" cy="10522672"/>
          </a:xfrm>
          <a:prstGeom prst="rect">
            <a:avLst/>
          </a:prstGeom>
        </p:spPr>
      </p:pic>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5"/>
          <a:stretch>
            <a:fillRect/>
          </a:stretch>
        </p:blipFill>
        <p:spPr>
          <a:xfrm>
            <a:off x="0" y="386084"/>
            <a:ext cx="12192000" cy="6085835"/>
          </a:xfrm>
          <a:prstGeom prst="rect">
            <a:avLst/>
          </a:prstGeom>
        </p:spPr>
      </p:pic>
    </p:spTree>
    <p:extLst>
      <p:ext uri="{BB962C8B-B14F-4D97-AF65-F5344CB8AC3E}">
        <p14:creationId xmlns:p14="http://schemas.microsoft.com/office/powerpoint/2010/main" val="19821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3615" y="1448532"/>
            <a:ext cx="4433871" cy="4386387"/>
          </a:xfrm>
        </p:spPr>
      </p:pic>
      <p:sp>
        <p:nvSpPr>
          <p:cNvPr id="6" name="Content Placeholder 5"/>
          <p:cNvSpPr>
            <a:spLocks noGrp="1"/>
          </p:cNvSpPr>
          <p:nvPr>
            <p:ph sz="half" idx="12"/>
          </p:nvPr>
        </p:nvSpPr>
        <p:spPr/>
        <p:txBody>
          <a:bodyPr/>
          <a:lstStyle/>
          <a:p>
            <a:r>
              <a:rPr lang="en-US" dirty="0"/>
              <a:t>Collect AWS data using a Splunk Heavy Forwarder for SQS Based S3 and other modular inputs (Billing, Inspector, Config Rules, Description etc.)</a:t>
            </a:r>
          </a:p>
          <a:p>
            <a:r>
              <a:rPr lang="en-US" dirty="0"/>
              <a:t>Collect high volume data using Lambda Function to Splunk HTTP Event Collector (HEC)</a:t>
            </a:r>
          </a:p>
          <a:p>
            <a:r>
              <a:rPr lang="en-US" dirty="0"/>
              <a:t>Kinesis Firehose (Module 9) can collect data in real-time with a built in buffer plus a “splash back” to an S3 bucket.</a:t>
            </a:r>
          </a:p>
        </p:txBody>
      </p:sp>
      <p:sp>
        <p:nvSpPr>
          <p:cNvPr id="3" name="Title 2"/>
          <p:cNvSpPr>
            <a:spLocks noGrp="1"/>
          </p:cNvSpPr>
          <p:nvPr>
            <p:ph type="title"/>
          </p:nvPr>
        </p:nvSpPr>
        <p:spPr/>
        <p:txBody>
          <a:bodyPr/>
          <a:lstStyle/>
          <a:p>
            <a:r>
              <a:rPr lang="en-US" dirty="0"/>
              <a:t>Use HWF to collect AWS Data</a:t>
            </a:r>
          </a:p>
        </p:txBody>
      </p:sp>
      <p:sp>
        <p:nvSpPr>
          <p:cNvPr id="7" name="Subtitle 6"/>
          <p:cNvSpPr>
            <a:spLocks noGrp="1"/>
          </p:cNvSpPr>
          <p:nvPr>
            <p:ph type="subTitle" idx="13"/>
          </p:nvPr>
        </p:nvSpPr>
        <p:spPr/>
        <p:txBody>
          <a:bodyPr/>
          <a:lstStyle/>
          <a:p>
            <a:r>
              <a:rPr lang="en-US" dirty="0"/>
              <a:t>Best Practices for Collecting Data from AWS into Splunk</a:t>
            </a:r>
          </a:p>
        </p:txBody>
      </p:sp>
    </p:spTree>
    <p:extLst>
      <p:ext uri="{BB962C8B-B14F-4D97-AF65-F5344CB8AC3E}">
        <p14:creationId xmlns:p14="http://schemas.microsoft.com/office/powerpoint/2010/main" val="3554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836208" y="1962152"/>
            <a:ext cx="2588685" cy="3941233"/>
          </a:xfrm>
        </p:spPr>
      </p:pic>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6" name="Text Placeholder 5"/>
          <p:cNvSpPr>
            <a:spLocks noGrp="1"/>
          </p:cNvSpPr>
          <p:nvPr>
            <p:ph type="body" sz="quarter" idx="3"/>
          </p:nvPr>
        </p:nvSpPr>
        <p:spPr/>
        <p:txBody>
          <a:bodyPr/>
          <a:lstStyle/>
          <a:p>
            <a:pPr algn="ctr"/>
            <a:r>
              <a:rPr lang="en-US" dirty="0"/>
              <a:t>Legacy Based Modular Input</a:t>
            </a:r>
          </a:p>
        </p:txBody>
      </p:sp>
      <p:sp>
        <p:nvSpPr>
          <p:cNvPr id="5" name="Text Placeholder 4"/>
          <p:cNvSpPr>
            <a:spLocks noGrp="1"/>
          </p:cNvSpPr>
          <p:nvPr>
            <p:ph type="body" idx="1"/>
          </p:nvPr>
        </p:nvSpPr>
        <p:spPr/>
        <p:txBody>
          <a:bodyPr/>
          <a:lstStyle/>
          <a:p>
            <a:pPr algn="ctr"/>
            <a:r>
              <a:rPr lang="en-US" dirty="0"/>
              <a:t>Architecture</a:t>
            </a:r>
          </a:p>
        </p:txBody>
      </p:sp>
      <p:sp>
        <p:nvSpPr>
          <p:cNvPr id="13" name="Content Placeholder 12"/>
          <p:cNvSpPr>
            <a:spLocks noGrp="1"/>
          </p:cNvSpPr>
          <p:nvPr>
            <p:ph sz="half" idx="11"/>
          </p:nvPr>
        </p:nvSpPr>
        <p:spPr/>
        <p:txBody>
          <a:bodyPr/>
          <a:lstStyle/>
          <a:p>
            <a:r>
              <a:rPr lang="en-US" dirty="0"/>
              <a:t>Legacy Modular Input does not have fault tolerance. If one HWF goes down, then it can no longer collect the data and send it to get indexed</a:t>
            </a:r>
          </a:p>
          <a:p>
            <a:r>
              <a:rPr lang="en-US" dirty="0"/>
              <a:t>Each HWF must maintain state, which means that upon failure you will have to move the input to another working node</a:t>
            </a:r>
          </a:p>
          <a:p>
            <a:r>
              <a:rPr lang="en-US" dirty="0"/>
              <a:t>The data collection cannot be load balanced across tiers</a:t>
            </a:r>
          </a:p>
        </p:txBody>
      </p:sp>
    </p:spTree>
    <p:extLst>
      <p:ext uri="{BB962C8B-B14F-4D97-AF65-F5344CB8AC3E}">
        <p14:creationId xmlns:p14="http://schemas.microsoft.com/office/powerpoint/2010/main" val="17254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216360" y="2086107"/>
            <a:ext cx="4396651" cy="4241541"/>
          </a:xfrm>
        </p:spPr>
      </p:pic>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6" name="Text Placeholder 5"/>
          <p:cNvSpPr>
            <a:spLocks noGrp="1"/>
          </p:cNvSpPr>
          <p:nvPr>
            <p:ph type="body" sz="quarter" idx="3"/>
          </p:nvPr>
        </p:nvSpPr>
        <p:spPr/>
        <p:txBody>
          <a:bodyPr/>
          <a:lstStyle/>
          <a:p>
            <a:pPr algn="ctr"/>
            <a:r>
              <a:rPr lang="en-US" dirty="0"/>
              <a:t>SQS Based S3</a:t>
            </a:r>
          </a:p>
        </p:txBody>
      </p:sp>
      <p:sp>
        <p:nvSpPr>
          <p:cNvPr id="5" name="Text Placeholder 4"/>
          <p:cNvSpPr>
            <a:spLocks noGrp="1"/>
          </p:cNvSpPr>
          <p:nvPr>
            <p:ph type="body" idx="1"/>
          </p:nvPr>
        </p:nvSpPr>
        <p:spPr/>
        <p:txBody>
          <a:bodyPr/>
          <a:lstStyle/>
          <a:p>
            <a:pPr algn="ctr"/>
            <a:r>
              <a:rPr lang="en-US" dirty="0"/>
              <a:t>Architecture</a:t>
            </a:r>
          </a:p>
        </p:txBody>
      </p:sp>
      <p:sp>
        <p:nvSpPr>
          <p:cNvPr id="11" name="TextBox 10"/>
          <p:cNvSpPr txBox="1"/>
          <p:nvPr/>
        </p:nvSpPr>
        <p:spPr>
          <a:xfrm>
            <a:off x="4748784" y="2086107"/>
            <a:ext cx="2493264" cy="369332"/>
          </a:xfrm>
          <a:prstGeom prst="rect">
            <a:avLst/>
          </a:prstGeom>
          <a:noFill/>
        </p:spPr>
        <p:txBody>
          <a:bodyPr wrap="square" lIns="0" tIns="0" rIns="0" bIns="0" rtlCol="0">
            <a:spAutoFit/>
          </a:bodyPr>
          <a:lstStyle/>
          <a:p>
            <a:endParaRPr lang="en-US" sz="2400" dirty="0"/>
          </a:p>
        </p:txBody>
      </p:sp>
      <p:sp>
        <p:nvSpPr>
          <p:cNvPr id="13" name="Content Placeholder 12"/>
          <p:cNvSpPr>
            <a:spLocks noGrp="1"/>
          </p:cNvSpPr>
          <p:nvPr>
            <p:ph sz="half" idx="11"/>
          </p:nvPr>
        </p:nvSpPr>
        <p:spPr/>
        <p:txBody>
          <a:bodyPr/>
          <a:lstStyle/>
          <a:p>
            <a:r>
              <a:rPr lang="en-US" dirty="0"/>
              <a:t>Fault tolerant data collection. If one node fails, another node will collect the data.</a:t>
            </a:r>
          </a:p>
          <a:p>
            <a:r>
              <a:rPr lang="en-US" dirty="0"/>
              <a:t>Each HWF is stateless and will not impact the data collection from any other node.</a:t>
            </a:r>
          </a:p>
          <a:p>
            <a:r>
              <a:rPr lang="en-US" dirty="0"/>
              <a:t>Data collection can be load balanced across multiple heavy forwarder nodes.</a:t>
            </a:r>
          </a:p>
        </p:txBody>
      </p:sp>
    </p:spTree>
    <p:extLst>
      <p:ext uri="{BB962C8B-B14F-4D97-AF65-F5344CB8AC3E}">
        <p14:creationId xmlns:p14="http://schemas.microsoft.com/office/powerpoint/2010/main" val="310147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 y="1"/>
          <a:ext cx="12191998" cy="6980670"/>
        </p:xfrm>
        <a:graphic>
          <a:graphicData uri="http://schemas.openxmlformats.org/drawingml/2006/table">
            <a:tbl>
              <a:tblPr firstRow="1" firstCol="1" bandRow="1">
                <a:tableStyleId>{5C22544A-7EE6-4342-B048-85BDC9FD1C3A}</a:tableStyleId>
              </a:tblPr>
              <a:tblGrid>
                <a:gridCol w="3024733">
                  <a:extLst>
                    <a:ext uri="{9D8B030D-6E8A-4147-A177-3AD203B41FA5}">
                      <a16:colId xmlns:a16="http://schemas.microsoft.com/office/drawing/2014/main" val="20000"/>
                    </a:ext>
                  </a:extLst>
                </a:gridCol>
                <a:gridCol w="2850228">
                  <a:extLst>
                    <a:ext uri="{9D8B030D-6E8A-4147-A177-3AD203B41FA5}">
                      <a16:colId xmlns:a16="http://schemas.microsoft.com/office/drawing/2014/main" val="20001"/>
                    </a:ext>
                  </a:extLst>
                </a:gridCol>
                <a:gridCol w="2850228">
                  <a:extLst>
                    <a:ext uri="{9D8B030D-6E8A-4147-A177-3AD203B41FA5}">
                      <a16:colId xmlns:a16="http://schemas.microsoft.com/office/drawing/2014/main" val="20002"/>
                    </a:ext>
                  </a:extLst>
                </a:gridCol>
                <a:gridCol w="3466809">
                  <a:extLst>
                    <a:ext uri="{9D8B030D-6E8A-4147-A177-3AD203B41FA5}">
                      <a16:colId xmlns:a16="http://schemas.microsoft.com/office/drawing/2014/main" val="20003"/>
                    </a:ext>
                  </a:extLst>
                </a:gridCol>
              </a:tblGrid>
              <a:tr h="365760">
                <a:tc gridSpan="4">
                  <a:txBody>
                    <a:bodyPr/>
                    <a:lstStyle/>
                    <a:p>
                      <a:pPr marL="0" marR="0" algn="ctr">
                        <a:spcBef>
                          <a:spcPts val="0"/>
                        </a:spcBef>
                        <a:spcAft>
                          <a:spcPts val="0"/>
                        </a:spcAft>
                      </a:pPr>
                      <a:r>
                        <a:rPr lang="en-US" sz="2400" dirty="0"/>
                        <a:t>Splunk Supported AWS Services</a:t>
                      </a:r>
                      <a:endParaRPr lang="en-US" sz="2400" dirty="0">
                        <a:solidFill>
                          <a:schemeClr val="tx2"/>
                        </a:solidFill>
                        <a:effectLst/>
                        <a:latin typeface="+mn-lt"/>
                        <a:ea typeface="ＭＳ 明朝" charset="-128"/>
                        <a:cs typeface="Times New Roman" charset="0"/>
                      </a:endParaRPr>
                    </a:p>
                  </a:txBody>
                  <a:tcPr marL="56799" marR="567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0"/>
                  </a:ext>
                </a:extLst>
              </a:tr>
              <a:tr h="243084">
                <a:tc>
                  <a:txBody>
                    <a:bodyPr/>
                    <a:lstStyle/>
                    <a:p>
                      <a:pPr marL="0" marR="0">
                        <a:spcBef>
                          <a:spcPts val="0"/>
                        </a:spcBef>
                        <a:spcAft>
                          <a:spcPts val="0"/>
                        </a:spcAft>
                      </a:pPr>
                      <a:r>
                        <a:rPr lang="en-US" sz="1500" dirty="0">
                          <a:solidFill>
                            <a:schemeClr val="tx2"/>
                          </a:solidFill>
                          <a:effectLst/>
                          <a:latin typeface="+mn-lt"/>
                        </a:rPr>
                        <a:t>Name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Brief Description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Input Type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Notes</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1"/>
                  </a:ext>
                </a:extLst>
              </a:tr>
              <a:tr h="278889">
                <a:tc>
                  <a:txBody>
                    <a:bodyPr/>
                    <a:lstStyle/>
                    <a:p>
                      <a:pPr marL="0" marR="0">
                        <a:lnSpc>
                          <a:spcPct val="115000"/>
                        </a:lnSpc>
                        <a:spcBef>
                          <a:spcPts val="0"/>
                        </a:spcBef>
                        <a:spcAft>
                          <a:spcPts val="0"/>
                        </a:spcAft>
                      </a:pPr>
                      <a:r>
                        <a:rPr lang="en-US" sz="1300" dirty="0" err="1">
                          <a:solidFill>
                            <a:schemeClr val="tx2"/>
                          </a:solidFill>
                          <a:effectLst/>
                          <a:latin typeface="+mn-lt"/>
                        </a:rPr>
                        <a:t>CloudTrail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API activity audit 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b="1"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2"/>
                  </a:ext>
                </a:extLst>
              </a:tr>
              <a:tr h="278889">
                <a:tc>
                  <a:txBody>
                    <a:bodyPr/>
                    <a:lstStyle/>
                    <a:p>
                      <a:pPr marL="0" marR="0">
                        <a:lnSpc>
                          <a:spcPct val="115000"/>
                        </a:lnSpc>
                        <a:spcBef>
                          <a:spcPts val="0"/>
                        </a:spcBef>
                        <a:spcAft>
                          <a:spcPts val="0"/>
                        </a:spcAft>
                      </a:pPr>
                      <a:r>
                        <a:rPr lang="en-US" sz="1300">
                          <a:solidFill>
                            <a:schemeClr val="tx2"/>
                          </a:solidFill>
                          <a:effectLst/>
                          <a:latin typeface="+mn-lt"/>
                        </a:rPr>
                        <a:t>Config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Change management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3"/>
                  </a:ext>
                </a:extLst>
              </a:tr>
              <a:tr h="499721">
                <a:tc>
                  <a:txBody>
                    <a:bodyPr/>
                    <a:lstStyle/>
                    <a:p>
                      <a:pPr marL="0" marR="0">
                        <a:lnSpc>
                          <a:spcPct val="115000"/>
                        </a:lnSpc>
                        <a:spcBef>
                          <a:spcPts val="0"/>
                        </a:spcBef>
                        <a:spcAft>
                          <a:spcPts val="0"/>
                        </a:spcAft>
                      </a:pPr>
                      <a:r>
                        <a:rPr lang="en-US" sz="1300">
                          <a:solidFill>
                            <a:schemeClr val="tx2"/>
                          </a:solidFill>
                          <a:effectLst/>
                          <a:latin typeface="+mn-lt"/>
                        </a:rPr>
                        <a:t>Config Rules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Configuration rule check/evaluation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4"/>
                  </a:ext>
                </a:extLst>
              </a:tr>
              <a:tr h="278889">
                <a:tc>
                  <a:txBody>
                    <a:bodyPr/>
                    <a:lstStyle/>
                    <a:p>
                      <a:pPr marL="0" marR="0">
                        <a:lnSpc>
                          <a:spcPct val="115000"/>
                        </a:lnSpc>
                        <a:spcBef>
                          <a:spcPts val="0"/>
                        </a:spcBef>
                        <a:spcAft>
                          <a:spcPts val="0"/>
                        </a:spcAft>
                      </a:pPr>
                      <a:r>
                        <a:rPr lang="en-US" sz="1300" dirty="0">
                          <a:solidFill>
                            <a:schemeClr val="tx2"/>
                          </a:solidFill>
                          <a:effectLst/>
                          <a:latin typeface="+mn-lt"/>
                        </a:rPr>
                        <a:t>CloudWatch Metrics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System/Service metrics data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Low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5"/>
                  </a:ext>
                </a:extLst>
              </a:tr>
              <a:tr h="252160">
                <a:tc>
                  <a:txBody>
                    <a:bodyPr/>
                    <a:lstStyle/>
                    <a:p>
                      <a:pPr marL="0" marR="0">
                        <a:lnSpc>
                          <a:spcPct val="115000"/>
                        </a:lnSpc>
                        <a:spcBef>
                          <a:spcPts val="0"/>
                        </a:spcBef>
                        <a:spcAft>
                          <a:spcPts val="0"/>
                        </a:spcAft>
                      </a:pPr>
                      <a:r>
                        <a:rPr lang="en-US" sz="13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3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Service or application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6"/>
                  </a:ext>
                </a:extLst>
              </a:tr>
              <a:tr h="252160">
                <a:tc>
                  <a:txBody>
                    <a:bodyPr/>
                    <a:lstStyle/>
                    <a:p>
                      <a:pPr marL="0" marR="0">
                        <a:lnSpc>
                          <a:spcPct val="115000"/>
                        </a:lnSpc>
                        <a:spcBef>
                          <a:spcPts val="0"/>
                        </a:spcBef>
                        <a:spcAft>
                          <a:spcPts val="0"/>
                        </a:spcAft>
                      </a:pPr>
                      <a:r>
                        <a:rPr lang="en-US" sz="1300">
                          <a:solidFill>
                            <a:schemeClr val="tx2"/>
                          </a:solidFill>
                          <a:effectLst/>
                          <a:latin typeface="+mn-lt"/>
                        </a:rPr>
                        <a:t>VPC Flow Logs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VPC/“Firewall” logs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7"/>
                  </a:ext>
                </a:extLst>
              </a:tr>
              <a:tr h="499721">
                <a:tc>
                  <a:txBody>
                    <a:bodyPr/>
                    <a:lstStyle/>
                    <a:p>
                      <a:pPr marL="0" marR="0">
                        <a:lnSpc>
                          <a:spcPct val="115000"/>
                        </a:lnSpc>
                        <a:spcBef>
                          <a:spcPts val="0"/>
                        </a:spcBef>
                        <a:spcAft>
                          <a:spcPts val="0"/>
                        </a:spcAft>
                      </a:pPr>
                      <a:r>
                        <a:rPr lang="en-US" sz="1300">
                          <a:solidFill>
                            <a:schemeClr val="tx2"/>
                          </a:solidFill>
                          <a:effectLst/>
                          <a:latin typeface="+mn-lt"/>
                        </a:rPr>
                        <a:t>Detailed Billing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Spending information for each service and account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a:t>
                      </a:r>
                      <a:r>
                        <a:rPr lang="en-US" sz="1300" baseline="0" dirty="0">
                          <a:solidFill>
                            <a:schemeClr val="tx2"/>
                          </a:solidFill>
                          <a:effectLst/>
                          <a:latin typeface="+mn-lt"/>
                        </a:rPr>
                        <a:t> / </a:t>
                      </a:r>
                      <a:r>
                        <a:rPr lang="en-US" sz="1300" dirty="0">
                          <a:solidFill>
                            <a:schemeClr val="tx2"/>
                          </a:solidFill>
                          <a:effectLst/>
                          <a:latin typeface="+mn-lt"/>
                        </a:rPr>
                        <a:t>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8"/>
                  </a:ext>
                </a:extLst>
              </a:tr>
              <a:tr h="499721">
                <a:tc>
                  <a:txBody>
                    <a:bodyPr/>
                    <a:lstStyle/>
                    <a:p>
                      <a:pPr marL="0" marR="0">
                        <a:lnSpc>
                          <a:spcPct val="115000"/>
                        </a:lnSpc>
                        <a:spcBef>
                          <a:spcPts val="0"/>
                        </a:spcBef>
                        <a:spcAft>
                          <a:spcPts val="0"/>
                        </a:spcAft>
                      </a:pPr>
                      <a:r>
                        <a:rPr lang="en-US" sz="1300">
                          <a:solidFill>
                            <a:schemeClr val="tx2"/>
                          </a:solidFill>
                          <a:effectLst/>
                          <a:latin typeface="+mn-lt"/>
                        </a:rPr>
                        <a:t>ELB</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Elastic Load balancer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baseline="0" dirty="0">
                          <a:solidFill>
                            <a:schemeClr val="tx2"/>
                          </a:solidFill>
                          <a:effectLst/>
                          <a:latin typeface="+mn-lt"/>
                          <a:ea typeface="ＭＳ 明朝" charset="-128"/>
                          <a:cs typeface="Times New Roman" charset="0"/>
                        </a:rPr>
                        <a:t>HEC </a:t>
                      </a:r>
                      <a:r>
                        <a:rPr lang="mr-IN" sz="1300" baseline="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High Volume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9"/>
                  </a:ext>
                </a:extLst>
              </a:tr>
              <a:tr h="499721">
                <a:tc>
                  <a:txBody>
                    <a:bodyPr/>
                    <a:lstStyle/>
                    <a:p>
                      <a:pPr marL="0" marR="0">
                        <a:lnSpc>
                          <a:spcPct val="115000"/>
                        </a:lnSpc>
                        <a:spcBef>
                          <a:spcPts val="0"/>
                        </a:spcBef>
                        <a:spcAft>
                          <a:spcPts val="0"/>
                        </a:spcAft>
                      </a:pPr>
                      <a:r>
                        <a:rPr lang="en-US" sz="1300">
                          <a:solidFill>
                            <a:schemeClr val="tx2"/>
                          </a:solidFill>
                          <a:effectLst/>
                          <a:latin typeface="+mn-lt"/>
                        </a:rPr>
                        <a:t>CloudFront</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Content delivery network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a:t>
                      </a:r>
                      <a:r>
                        <a:rPr lang="en-US" sz="1300" baseline="0" dirty="0">
                          <a:solidFill>
                            <a:schemeClr val="tx2"/>
                          </a:solidFill>
                          <a:effectLst/>
                          <a:latin typeface="+mn-lt"/>
                        </a:rPr>
                        <a:t>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0"/>
                  </a:ext>
                </a:extLst>
              </a:tr>
              <a:tr h="252160">
                <a:tc>
                  <a:txBody>
                    <a:bodyPr/>
                    <a:lstStyle/>
                    <a:p>
                      <a:pPr marL="0" marR="0">
                        <a:lnSpc>
                          <a:spcPct val="115000"/>
                        </a:lnSpc>
                        <a:spcBef>
                          <a:spcPts val="0"/>
                        </a:spcBef>
                        <a:spcAft>
                          <a:spcPts val="0"/>
                        </a:spcAft>
                      </a:pPr>
                      <a:r>
                        <a:rPr lang="en-US" sz="1300">
                          <a:solidFill>
                            <a:schemeClr val="tx2"/>
                          </a:solidFill>
                          <a:effectLst/>
                          <a:latin typeface="+mn-lt"/>
                        </a:rPr>
                        <a:t>S3 </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S3 bucket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1"/>
                  </a:ext>
                </a:extLst>
              </a:tr>
              <a:tr h="499721">
                <a:tc>
                  <a:txBody>
                    <a:bodyPr/>
                    <a:lstStyle/>
                    <a:p>
                      <a:pPr marL="0" marR="0">
                        <a:lnSpc>
                          <a:spcPct val="115000"/>
                        </a:lnSpc>
                        <a:spcBef>
                          <a:spcPts val="0"/>
                        </a:spcBef>
                        <a:spcAft>
                          <a:spcPts val="0"/>
                        </a:spcAft>
                      </a:pPr>
                      <a:r>
                        <a:rPr lang="en-US" sz="1300">
                          <a:solidFill>
                            <a:schemeClr val="tx2"/>
                          </a:solidFill>
                          <a:effectLst/>
                          <a:latin typeface="+mn-lt"/>
                        </a:rPr>
                        <a:t>S3 (ANY)</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Any service or application that logs into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2"/>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Lambda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Event driven computation framework</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3"/>
                  </a:ext>
                </a:extLst>
              </a:tr>
              <a:tr h="278889">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Inspector</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Security scan/assessment</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4"/>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Kinesis Streams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Generic streaming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HEC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High Volume</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5"/>
                  </a:ext>
                </a:extLst>
              </a:tr>
              <a:tr h="252160">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SQS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Simple queuing service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6"/>
                  </a:ext>
                </a:extLst>
              </a:tr>
              <a:tr h="749583">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Metadata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Custom Splunk-side collector of metadata about AWS environment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3489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Services</a:t>
            </a:r>
          </a:p>
        </p:txBody>
      </p:sp>
      <p:sp>
        <p:nvSpPr>
          <p:cNvPr id="3" name="Subtitle 2"/>
          <p:cNvSpPr>
            <a:spLocks noGrp="1"/>
          </p:cNvSpPr>
          <p:nvPr>
            <p:ph type="subTitle" idx="1"/>
          </p:nvPr>
        </p:nvSpPr>
        <p:spPr/>
        <p:txBody>
          <a:bodyPr/>
          <a:lstStyle/>
          <a:p>
            <a:r>
              <a:rPr lang="en-US" dirty="0">
                <a:hlinkClick r:id="rId2"/>
              </a:rPr>
              <a:t>http://docs.splunk.com/Documentation/AddOns/released/AWS/Configureinputs</a:t>
            </a:r>
            <a:r>
              <a:rPr lang="en-US" dirty="0"/>
              <a:t> </a:t>
            </a:r>
          </a:p>
        </p:txBody>
      </p:sp>
    </p:spTree>
    <p:extLst>
      <p:ext uri="{BB962C8B-B14F-4D97-AF65-F5344CB8AC3E}">
        <p14:creationId xmlns:p14="http://schemas.microsoft.com/office/powerpoint/2010/main" val="403940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00137A8-3215-6D4F-91D1-513690F2B92E}"/>
              </a:ext>
            </a:extLst>
          </p:cNvPr>
          <p:cNvPicPr>
            <a:picLocks noChangeAspect="1"/>
          </p:cNvPicPr>
          <p:nvPr/>
        </p:nvPicPr>
        <p:blipFill>
          <a:blip r:embed="rId8"/>
          <a:stretch>
            <a:fillRect/>
          </a:stretch>
        </p:blipFill>
        <p:spPr>
          <a:xfrm>
            <a:off x="360931" y="1513057"/>
            <a:ext cx="5023869" cy="3902536"/>
          </a:xfrm>
          <a:prstGeom prst="rect">
            <a:avLst/>
          </a:prstGeom>
        </p:spPr>
      </p:pic>
      <p:pic>
        <p:nvPicPr>
          <p:cNvPr id="11" name="Picture 10">
            <a:extLst>
              <a:ext uri="{FF2B5EF4-FFF2-40B4-BE49-F238E27FC236}">
                <a16:creationId xmlns:a16="http://schemas.microsoft.com/office/drawing/2014/main" id="{E4D35863-6302-A54F-9ECC-A44E59229457}"/>
              </a:ext>
            </a:extLst>
          </p:cNvPr>
          <p:cNvPicPr>
            <a:picLocks noChangeAspect="1"/>
          </p:cNvPicPr>
          <p:nvPr/>
        </p:nvPicPr>
        <p:blipFill>
          <a:blip r:embed="rId9"/>
          <a:stretch>
            <a:fillRect/>
          </a:stretch>
        </p:blipFill>
        <p:spPr>
          <a:xfrm>
            <a:off x="6096000" y="1475646"/>
            <a:ext cx="4554845" cy="3924393"/>
          </a:xfrm>
          <a:prstGeom prst="rect">
            <a:avLst/>
          </a:prstGeom>
        </p:spPr>
      </p:pic>
    </p:spTree>
    <p:extLst>
      <p:ext uri="{BB962C8B-B14F-4D97-AF65-F5344CB8AC3E}">
        <p14:creationId xmlns:p14="http://schemas.microsoft.com/office/powerpoint/2010/main" val="261121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Rules</a:t>
            </a:r>
          </a:p>
        </p:txBody>
      </p:sp>
      <p:graphicFrame>
        <p:nvGraphicFramePr>
          <p:cNvPr id="17" name="Diagram 16"/>
          <p:cNvGraphicFramePr/>
          <p:nvPr/>
        </p:nvGraphicFramePr>
        <p:xfrm>
          <a:off x="456064" y="5400038"/>
          <a:ext cx="11510160" cy="69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1889" y="1388079"/>
            <a:ext cx="5774049" cy="3386327"/>
          </a:xfrm>
          <a:prstGeom prst="rect">
            <a:avLst/>
          </a:prstGeom>
        </p:spPr>
      </p:pic>
      <p:pic>
        <p:nvPicPr>
          <p:cNvPr id="8" name="Picture 7">
            <a:extLst>
              <a:ext uri="{FF2B5EF4-FFF2-40B4-BE49-F238E27FC236}">
                <a16:creationId xmlns:a16="http://schemas.microsoft.com/office/drawing/2014/main" id="{CC05DFB8-2076-FA41-81B0-E211FF39B7D5}"/>
              </a:ext>
            </a:extLst>
          </p:cNvPr>
          <p:cNvPicPr>
            <a:picLocks noChangeAspect="1"/>
          </p:cNvPicPr>
          <p:nvPr/>
        </p:nvPicPr>
        <p:blipFill>
          <a:blip r:embed="rId9"/>
          <a:stretch>
            <a:fillRect/>
          </a:stretch>
        </p:blipFill>
        <p:spPr>
          <a:xfrm>
            <a:off x="621163" y="1379613"/>
            <a:ext cx="4605487" cy="4020425"/>
          </a:xfrm>
          <a:prstGeom prst="rect">
            <a:avLst/>
          </a:prstGeom>
        </p:spPr>
      </p:pic>
    </p:spTree>
    <p:extLst>
      <p:ext uri="{BB962C8B-B14F-4D97-AF65-F5344CB8AC3E}">
        <p14:creationId xmlns:p14="http://schemas.microsoft.com/office/powerpoint/2010/main" val="6241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EC2 Role to EC2 instance [Preferred Authentication </a:t>
            </a:r>
            <a:r>
              <a:rPr lang="mr-IN" dirty="0"/>
              <a:t>–</a:t>
            </a:r>
            <a:r>
              <a:rPr lang="en-US" dirty="0"/>
              <a:t> Marketplace AMI]</a:t>
            </a:r>
          </a:p>
          <a:p>
            <a:r>
              <a:rPr lang="en-US" dirty="0"/>
              <a:t>Add user credentials to Splunk for AWS authentication [Optional if no access to machine </a:t>
            </a:r>
            <a:r>
              <a:rPr lang="mr-IN" dirty="0"/>
              <a:t>–</a:t>
            </a:r>
            <a:r>
              <a:rPr lang="en-US" dirty="0"/>
              <a:t> Splunk Cloud Sales Trial]</a:t>
            </a:r>
          </a:p>
          <a:p>
            <a:r>
              <a:rPr lang="en-US" dirty="0"/>
              <a:t>Setup </a:t>
            </a:r>
          </a:p>
          <a:p>
            <a:pPr lvl="1"/>
            <a:r>
              <a:rPr lang="en-US" dirty="0"/>
              <a:t>AWS Config, Config Rules, CloudTrail, Inspector, Description, Kinesis, CloudWatch Inputs</a:t>
            </a:r>
          </a:p>
          <a:p>
            <a:pPr lvl="1"/>
            <a:r>
              <a:rPr lang="en-US" dirty="0"/>
              <a:t>Billing</a:t>
            </a:r>
          </a:p>
          <a:p>
            <a:pPr lvl="1"/>
            <a:r>
              <a:rPr lang="en-US" dirty="0"/>
              <a:t>S3</a:t>
            </a:r>
          </a:p>
          <a:p>
            <a:r>
              <a:rPr lang="en-US" dirty="0"/>
              <a:t>CloudWatch Logs</a:t>
            </a:r>
          </a:p>
          <a:p>
            <a:pPr lvl="1"/>
            <a:r>
              <a:rPr lang="en-US" dirty="0" err="1"/>
              <a:t>VPCFlowLogs</a:t>
            </a:r>
            <a:r>
              <a:rPr lang="en-US" dirty="0"/>
              <a:t> (Lambda -&gt; HEC)</a:t>
            </a:r>
          </a:p>
          <a:p>
            <a:pPr lvl="1"/>
            <a:r>
              <a:rPr lang="en-US" dirty="0" err="1"/>
              <a:t>VPCFlowLogs</a:t>
            </a:r>
            <a:r>
              <a:rPr lang="en-US" dirty="0"/>
              <a:t> (S3 -&gt; SQS Based S3)</a:t>
            </a:r>
          </a:p>
        </p:txBody>
      </p:sp>
      <p:sp>
        <p:nvSpPr>
          <p:cNvPr id="3" name="Title 2"/>
          <p:cNvSpPr>
            <a:spLocks noGrp="1"/>
          </p:cNvSpPr>
          <p:nvPr>
            <p:ph type="title"/>
          </p:nvPr>
        </p:nvSpPr>
        <p:spPr/>
        <p:txBody>
          <a:bodyPr/>
          <a:lstStyle/>
          <a:p>
            <a:r>
              <a:rPr lang="en-US" dirty="0"/>
              <a:t>Setup AWS Account / Inputs Overview</a:t>
            </a:r>
          </a:p>
        </p:txBody>
      </p:sp>
    </p:spTree>
    <p:extLst>
      <p:ext uri="{BB962C8B-B14F-4D97-AF65-F5344CB8AC3E}">
        <p14:creationId xmlns:p14="http://schemas.microsoft.com/office/powerpoint/2010/main" val="20049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CloudWatch (metrics)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6" y="2097855"/>
            <a:ext cx="5943335" cy="2225837"/>
          </a:xfrm>
          <a:prstGeom prst="rect">
            <a:avLst/>
          </a:prstGeom>
        </p:spPr>
      </p:pic>
      <p:graphicFrame>
        <p:nvGraphicFramePr>
          <p:cNvPr id="23" name="Diagram 22"/>
          <p:cNvGraphicFramePr/>
          <p:nvPr/>
        </p:nvGraphicFramePr>
        <p:xfrm>
          <a:off x="152666" y="5266944"/>
          <a:ext cx="11945205" cy="694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FB46FC9-EF0E-4D41-94FB-AF13D02EB2FC}"/>
              </a:ext>
            </a:extLst>
          </p:cNvPr>
          <p:cNvPicPr>
            <a:picLocks noChangeAspect="1"/>
          </p:cNvPicPr>
          <p:nvPr/>
        </p:nvPicPr>
        <p:blipFill>
          <a:blip r:embed="rId9"/>
          <a:stretch>
            <a:fillRect/>
          </a:stretch>
        </p:blipFill>
        <p:spPr>
          <a:xfrm>
            <a:off x="6392945" y="1299136"/>
            <a:ext cx="5704927" cy="3967809"/>
          </a:xfrm>
          <a:prstGeom prst="rect">
            <a:avLst/>
          </a:prstGeom>
        </p:spPr>
      </p:pic>
    </p:spTree>
    <p:extLst>
      <p:ext uri="{BB962C8B-B14F-4D97-AF65-F5344CB8AC3E}">
        <p14:creationId xmlns:p14="http://schemas.microsoft.com/office/powerpoint/2010/main" val="222117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CloudTrail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tretch>
            <a:fillRect/>
          </a:stretch>
        </p:blipFill>
        <p:spPr>
          <a:xfrm>
            <a:off x="618076" y="1280627"/>
            <a:ext cx="4474625"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tretch>
            <a:fillRect/>
          </a:stretch>
        </p:blipFill>
        <p:spPr>
          <a:xfrm>
            <a:off x="6211144" y="1356207"/>
            <a:ext cx="4487272" cy="3842227"/>
          </a:xfrm>
          <a:prstGeom prst="rect">
            <a:avLst/>
          </a:prstGeom>
        </p:spPr>
      </p:pic>
    </p:spTree>
    <p:extLst>
      <p:ext uri="{BB962C8B-B14F-4D97-AF65-F5344CB8AC3E}">
        <p14:creationId xmlns:p14="http://schemas.microsoft.com/office/powerpoint/2010/main" val="22330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a:t>
            </a:r>
            <a:r>
              <a:rPr lang="en-US" dirty="0" err="1"/>
              <a:t>VPCFlow</a:t>
            </a:r>
            <a:r>
              <a:rPr lang="en-US" dirty="0"/>
              <a:t> </a:t>
            </a:r>
            <a:r>
              <a:rPr lang="mr-IN" dirty="0"/>
              <a:t>–</a:t>
            </a:r>
            <a:r>
              <a:rPr lang="en-US" dirty="0"/>
              <a:t> SQS Based S3</a:t>
            </a:r>
          </a:p>
        </p:txBody>
      </p:sp>
      <p:graphicFrame>
        <p:nvGraphicFramePr>
          <p:cNvPr id="17" name="Diagram 16"/>
          <p:cNvGraphicFramePr/>
          <p:nvPr>
            <p:extLst>
              <p:ext uri="{D42A27DB-BD31-4B8C-83A1-F6EECF244321}">
                <p14:modId xmlns:p14="http://schemas.microsoft.com/office/powerpoint/2010/main" val="2675434875"/>
              </p:ext>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rcRect/>
          <a:stretch/>
        </p:blipFill>
        <p:spPr>
          <a:xfrm>
            <a:off x="1316160" y="1280627"/>
            <a:ext cx="3078456"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rcRect/>
          <a:stretch/>
        </p:blipFill>
        <p:spPr>
          <a:xfrm>
            <a:off x="5328762" y="1405870"/>
            <a:ext cx="5900892" cy="3532684"/>
          </a:xfrm>
          <a:prstGeom prst="rect">
            <a:avLst/>
          </a:prstGeom>
        </p:spPr>
      </p:pic>
    </p:spTree>
    <p:extLst>
      <p:ext uri="{BB962C8B-B14F-4D97-AF65-F5344CB8AC3E}">
        <p14:creationId xmlns:p14="http://schemas.microsoft.com/office/powerpoint/2010/main" val="146709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Inspector</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C69F89C-28BA-E94B-AFF7-147E8F715189}"/>
              </a:ext>
            </a:extLst>
          </p:cNvPr>
          <p:cNvPicPr>
            <a:picLocks noChangeAspect="1"/>
          </p:cNvPicPr>
          <p:nvPr/>
        </p:nvPicPr>
        <p:blipFill>
          <a:blip r:embed="rId8"/>
          <a:stretch>
            <a:fillRect/>
          </a:stretch>
        </p:blipFill>
        <p:spPr>
          <a:xfrm>
            <a:off x="815175" y="1280629"/>
            <a:ext cx="4569627" cy="4061047"/>
          </a:xfrm>
          <a:prstGeom prst="rect">
            <a:avLst/>
          </a:prstGeom>
        </p:spPr>
      </p:pic>
      <p:pic>
        <p:nvPicPr>
          <p:cNvPr id="9" name="Picture 8">
            <a:extLst>
              <a:ext uri="{FF2B5EF4-FFF2-40B4-BE49-F238E27FC236}">
                <a16:creationId xmlns:a16="http://schemas.microsoft.com/office/drawing/2014/main" id="{8199B06C-8BEC-D647-A2EE-93584195EC58}"/>
              </a:ext>
            </a:extLst>
          </p:cNvPr>
          <p:cNvPicPr>
            <a:picLocks noChangeAspect="1"/>
          </p:cNvPicPr>
          <p:nvPr/>
        </p:nvPicPr>
        <p:blipFill>
          <a:blip r:embed="rId9"/>
          <a:stretch>
            <a:fillRect/>
          </a:stretch>
        </p:blipFill>
        <p:spPr>
          <a:xfrm>
            <a:off x="5577668" y="1280628"/>
            <a:ext cx="6055024" cy="3939072"/>
          </a:xfrm>
          <a:prstGeom prst="rect">
            <a:avLst/>
          </a:prstGeom>
        </p:spPr>
      </p:pic>
    </p:spTree>
    <p:extLst>
      <p:ext uri="{BB962C8B-B14F-4D97-AF65-F5344CB8AC3E}">
        <p14:creationId xmlns:p14="http://schemas.microsoft.com/office/powerpoint/2010/main" val="7244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Description</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A7277B-7AFB-A841-A13E-1E6074E6920D}"/>
              </a:ext>
            </a:extLst>
          </p:cNvPr>
          <p:cNvPicPr>
            <a:picLocks noChangeAspect="1"/>
          </p:cNvPicPr>
          <p:nvPr/>
        </p:nvPicPr>
        <p:blipFill>
          <a:blip r:embed="rId8"/>
          <a:stretch>
            <a:fillRect/>
          </a:stretch>
        </p:blipFill>
        <p:spPr>
          <a:xfrm>
            <a:off x="1139291" y="1275856"/>
            <a:ext cx="4184564" cy="3813237"/>
          </a:xfrm>
          <a:prstGeom prst="rect">
            <a:avLst/>
          </a:prstGeom>
        </p:spPr>
      </p:pic>
      <p:pic>
        <p:nvPicPr>
          <p:cNvPr id="9" name="Picture 8">
            <a:extLst>
              <a:ext uri="{FF2B5EF4-FFF2-40B4-BE49-F238E27FC236}">
                <a16:creationId xmlns:a16="http://schemas.microsoft.com/office/drawing/2014/main" id="{93245C3D-4AA7-0D44-898B-0C6D5E868ACF}"/>
              </a:ext>
            </a:extLst>
          </p:cNvPr>
          <p:cNvPicPr>
            <a:picLocks noChangeAspect="1"/>
          </p:cNvPicPr>
          <p:nvPr/>
        </p:nvPicPr>
        <p:blipFill>
          <a:blip r:embed="rId9"/>
          <a:stretch>
            <a:fillRect/>
          </a:stretch>
        </p:blipFill>
        <p:spPr>
          <a:xfrm>
            <a:off x="7479659" y="1275857"/>
            <a:ext cx="3025172" cy="4124183"/>
          </a:xfrm>
          <a:prstGeom prst="rect">
            <a:avLst/>
          </a:prstGeom>
        </p:spPr>
      </p:pic>
    </p:spTree>
    <p:extLst>
      <p:ext uri="{BB962C8B-B14F-4D97-AF65-F5344CB8AC3E}">
        <p14:creationId xmlns:p14="http://schemas.microsoft.com/office/powerpoint/2010/main" val="318889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Billing</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7065532" y="1835510"/>
            <a:ext cx="4483745" cy="2482999"/>
          </a:xfrm>
        </p:spPr>
      </p:pic>
      <p:pic>
        <p:nvPicPr>
          <p:cNvPr id="6" name="Picture 5">
            <a:extLst>
              <a:ext uri="{FF2B5EF4-FFF2-40B4-BE49-F238E27FC236}">
                <a16:creationId xmlns:a16="http://schemas.microsoft.com/office/drawing/2014/main" id="{6BA5D9F5-6F21-874F-8105-0306D7565640}"/>
              </a:ext>
            </a:extLst>
          </p:cNvPr>
          <p:cNvPicPr>
            <a:picLocks noChangeAspect="1"/>
          </p:cNvPicPr>
          <p:nvPr/>
        </p:nvPicPr>
        <p:blipFill>
          <a:blip r:embed="rId9"/>
          <a:stretch>
            <a:fillRect/>
          </a:stretch>
        </p:blipFill>
        <p:spPr>
          <a:xfrm>
            <a:off x="992268" y="1309369"/>
            <a:ext cx="4604552" cy="3935904"/>
          </a:xfrm>
          <a:prstGeom prst="rect">
            <a:avLst/>
          </a:prstGeom>
        </p:spPr>
      </p:pic>
    </p:spTree>
    <p:extLst>
      <p:ext uri="{BB962C8B-B14F-4D97-AF65-F5344CB8AC3E}">
        <p14:creationId xmlns:p14="http://schemas.microsoft.com/office/powerpoint/2010/main" val="341723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data from sub-accounts</a:t>
            </a:r>
          </a:p>
        </p:txBody>
      </p:sp>
      <p:sp>
        <p:nvSpPr>
          <p:cNvPr id="3" name="Subtitle 2"/>
          <p:cNvSpPr>
            <a:spLocks noGrp="1"/>
          </p:cNvSpPr>
          <p:nvPr>
            <p:ph type="subTitle" idx="1"/>
          </p:nvPr>
        </p:nvSpPr>
        <p:spPr/>
        <p:txBody>
          <a:bodyPr/>
          <a:lstStyle/>
          <a:p>
            <a:r>
              <a:rPr lang="en-US" dirty="0"/>
              <a:t>Using </a:t>
            </a:r>
            <a:r>
              <a:rPr lang="en-US" dirty="0" err="1"/>
              <a:t>AssumeRole</a:t>
            </a:r>
            <a:r>
              <a:rPr lang="en-US" dirty="0"/>
              <a:t> feature from Primary Account to sub-accounts.</a:t>
            </a:r>
          </a:p>
        </p:txBody>
      </p:sp>
    </p:spTree>
    <p:extLst>
      <p:ext uri="{BB962C8B-B14F-4D97-AF65-F5344CB8AC3E}">
        <p14:creationId xmlns:p14="http://schemas.microsoft.com/office/powerpoint/2010/main" val="6240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4105" y="1445424"/>
            <a:ext cx="11281833" cy="2639969"/>
          </a:xfrm>
        </p:spPr>
      </p:pic>
      <p:sp>
        <p:nvSpPr>
          <p:cNvPr id="3" name="Title 2"/>
          <p:cNvSpPr>
            <a:spLocks noGrp="1"/>
          </p:cNvSpPr>
          <p:nvPr>
            <p:ph type="title"/>
          </p:nvPr>
        </p:nvSpPr>
        <p:spPr/>
        <p:txBody>
          <a:bodyPr/>
          <a:lstStyle/>
          <a:p>
            <a:r>
              <a:rPr lang="en-US" dirty="0"/>
              <a:t>Create IAM Role</a:t>
            </a:r>
          </a:p>
        </p:txBody>
      </p:sp>
      <p:sp>
        <p:nvSpPr>
          <p:cNvPr id="4" name="Subtitle 3"/>
          <p:cNvSpPr>
            <a:spLocks noGrp="1"/>
          </p:cNvSpPr>
          <p:nvPr>
            <p:ph type="subTitle" idx="12"/>
          </p:nvPr>
        </p:nvSpPr>
        <p:spPr/>
        <p:txBody>
          <a:bodyPr/>
          <a:lstStyle/>
          <a:p>
            <a:r>
              <a:rPr lang="en-US" dirty="0"/>
              <a:t>This role will be able to </a:t>
            </a:r>
            <a:r>
              <a:rPr lang="en-US" dirty="0" err="1"/>
              <a:t>AssumeRole</a:t>
            </a:r>
            <a:r>
              <a:rPr lang="en-US" dirty="0"/>
              <a:t> to a role in a sub-account with </a:t>
            </a:r>
            <a:r>
              <a:rPr lang="en-US" dirty="0" err="1"/>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132620" y="4189105"/>
            <a:ext cx="7924800" cy="1910080"/>
          </a:xfrm>
          <a:prstGeom prst="rect">
            <a:avLst/>
          </a:prstGeom>
        </p:spPr>
      </p:pic>
      <p:sp>
        <p:nvSpPr>
          <p:cNvPr id="7" name="Curved Left Arrow 6"/>
          <p:cNvSpPr/>
          <p:nvPr/>
        </p:nvSpPr>
        <p:spPr>
          <a:xfrm>
            <a:off x="10896341" y="3171987"/>
            <a:ext cx="1295659" cy="2603715"/>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38879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Volume Data Collection</a:t>
            </a:r>
          </a:p>
        </p:txBody>
      </p:sp>
      <p:sp>
        <p:nvSpPr>
          <p:cNvPr id="3" name="Subtitle 2"/>
          <p:cNvSpPr>
            <a:spLocks noGrp="1"/>
          </p:cNvSpPr>
          <p:nvPr>
            <p:ph type="subTitle" idx="1"/>
          </p:nvPr>
        </p:nvSpPr>
        <p:spPr/>
        <p:txBody>
          <a:bodyPr/>
          <a:lstStyle/>
          <a:p>
            <a:r>
              <a:rPr lang="en-US" dirty="0"/>
              <a:t>When collecting higher volume data, like </a:t>
            </a:r>
            <a:r>
              <a:rPr lang="en-US" dirty="0" err="1"/>
              <a:t>VPCFlow</a:t>
            </a:r>
            <a:r>
              <a:rPr lang="en-US" dirty="0"/>
              <a:t> Logs, ELB, Access Logs using the HEC with a Lambda function would be recommended.</a:t>
            </a:r>
          </a:p>
        </p:txBody>
      </p:sp>
    </p:spTree>
    <p:extLst>
      <p:ext uri="{BB962C8B-B14F-4D97-AF65-F5344CB8AC3E}">
        <p14:creationId xmlns:p14="http://schemas.microsoft.com/office/powerpoint/2010/main" val="38363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Collect data from HEC via the Lambda Function</a:t>
            </a:r>
          </a:p>
          <a:p>
            <a:r>
              <a:rPr lang="en-US" dirty="0"/>
              <a:t>HEC Token created in Module 3, Slides 12-20</a:t>
            </a:r>
          </a:p>
          <a:p>
            <a:r>
              <a:rPr lang="en-US" dirty="0">
                <a:hlinkClick r:id="rId3"/>
              </a:rPr>
              <a:t>https://www.splunk.com/blog/2017/02/03/how-to-easily-stream-aws-cloudwatch-logs-to-splunk.html</a:t>
            </a:r>
            <a:r>
              <a:rPr lang="en-US" dirty="0"/>
              <a:t> </a:t>
            </a:r>
          </a:p>
          <a:p>
            <a:r>
              <a:rPr lang="en-US" dirty="0"/>
              <a:t>Collect high volume data sources such as Kinesis or VPC Flow Logs without using a Splunk Heavy Weight Forwarder</a:t>
            </a:r>
          </a:p>
          <a:p>
            <a:r>
              <a:rPr lang="en-US" dirty="0"/>
              <a:t>For a solution with data resilience, AWS Kinesis Firehose and Splunk TA for Firehose should be considered.</a:t>
            </a:r>
          </a:p>
        </p:txBody>
      </p:sp>
      <p:sp>
        <p:nvSpPr>
          <p:cNvPr id="3" name="Title 2"/>
          <p:cNvSpPr>
            <a:spLocks noGrp="1"/>
          </p:cNvSpPr>
          <p:nvPr>
            <p:ph type="title"/>
          </p:nvPr>
        </p:nvSpPr>
        <p:spPr/>
        <p:txBody>
          <a:bodyPr/>
          <a:lstStyle/>
          <a:p>
            <a:r>
              <a:rPr lang="en-US" dirty="0"/>
              <a:t>CloudWatch Logs Input</a:t>
            </a:r>
          </a:p>
        </p:txBody>
      </p:sp>
      <p:sp>
        <p:nvSpPr>
          <p:cNvPr id="4" name="Subtitle 3"/>
          <p:cNvSpPr>
            <a:spLocks noGrp="1"/>
          </p:cNvSpPr>
          <p:nvPr>
            <p:ph type="subTitle" idx="12"/>
          </p:nvPr>
        </p:nvSpPr>
        <p:spPr/>
        <p:txBody>
          <a:bodyPr/>
          <a:lstStyle/>
          <a:p>
            <a:r>
              <a:rPr lang="en-US" dirty="0"/>
              <a:t>Lambda function OR </a:t>
            </a:r>
            <a:r>
              <a:rPr lang="en-US" dirty="0" err="1"/>
              <a:t>Kineses</a:t>
            </a:r>
            <a:r>
              <a:rPr lang="en-US" dirty="0"/>
              <a:t> Data Firehose to HEC</a:t>
            </a:r>
          </a:p>
        </p:txBody>
      </p:sp>
      <p:pic>
        <p:nvPicPr>
          <p:cNvPr id="5" name="Picture 4"/>
          <p:cNvPicPr>
            <a:picLocks noChangeAspect="1"/>
          </p:cNvPicPr>
          <p:nvPr/>
        </p:nvPicPr>
        <p:blipFill>
          <a:blip r:embed="rId4"/>
          <a:stretch>
            <a:fillRect/>
          </a:stretch>
        </p:blipFill>
        <p:spPr>
          <a:xfrm>
            <a:off x="4001609" y="4821338"/>
            <a:ext cx="4188779" cy="1609189"/>
          </a:xfrm>
          <a:prstGeom prst="rect">
            <a:avLst/>
          </a:prstGeom>
        </p:spPr>
      </p:pic>
    </p:spTree>
    <p:extLst>
      <p:ext uri="{BB962C8B-B14F-4D97-AF65-F5344CB8AC3E}">
        <p14:creationId xmlns:p14="http://schemas.microsoft.com/office/powerpoint/2010/main" val="13385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Manually Add AWS Account vs. EC2 Role</a:t>
            </a:r>
          </a:p>
        </p:txBody>
      </p:sp>
      <p:sp>
        <p:nvSpPr>
          <p:cNvPr id="4" name="Subtitle 3"/>
          <p:cNvSpPr>
            <a:spLocks noGrp="1"/>
          </p:cNvSpPr>
          <p:nvPr>
            <p:ph type="subTitle" idx="12"/>
          </p:nvPr>
        </p:nvSpPr>
        <p:spPr/>
        <p:txBody>
          <a:bodyPr/>
          <a:lstStyle/>
          <a:p>
            <a:r>
              <a:rPr lang="en-US" dirty="0"/>
              <a:t>When to manually add AWS credentials vs. using EC2 Role</a:t>
            </a:r>
          </a:p>
        </p:txBody>
      </p:sp>
    </p:spTree>
    <p:extLst>
      <p:ext uri="{BB962C8B-B14F-4D97-AF65-F5344CB8AC3E}">
        <p14:creationId xmlns:p14="http://schemas.microsoft.com/office/powerpoint/2010/main" val="185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BEB5-88AC-AB41-AE00-57BCC0272AAB}"/>
              </a:ext>
            </a:extLst>
          </p:cNvPr>
          <p:cNvSpPr>
            <a:spLocks noGrp="1"/>
          </p:cNvSpPr>
          <p:nvPr>
            <p:ph type="title"/>
          </p:nvPr>
        </p:nvSpPr>
        <p:spPr/>
        <p:txBody>
          <a:bodyPr/>
          <a:lstStyle/>
          <a:p>
            <a:r>
              <a:rPr lang="en-US" dirty="0"/>
              <a:t>Logs from S3 bucket </a:t>
            </a:r>
          </a:p>
        </p:txBody>
      </p:sp>
      <p:sp>
        <p:nvSpPr>
          <p:cNvPr id="3" name="Subtitle 2">
            <a:extLst>
              <a:ext uri="{FF2B5EF4-FFF2-40B4-BE49-F238E27FC236}">
                <a16:creationId xmlns:a16="http://schemas.microsoft.com/office/drawing/2014/main" id="{BC56CAC9-AA61-1E48-BB8C-BED4544D038A}"/>
              </a:ext>
            </a:extLst>
          </p:cNvPr>
          <p:cNvSpPr>
            <a:spLocks noGrp="1"/>
          </p:cNvSpPr>
          <p:nvPr>
            <p:ph type="subTitle" idx="1"/>
          </p:nvPr>
        </p:nvSpPr>
        <p:spPr/>
        <p:txBody>
          <a:bodyPr/>
          <a:lstStyle/>
          <a:p>
            <a:r>
              <a:rPr lang="en-US" dirty="0"/>
              <a:t>Collecting high volume data from S3 buckets using SQS Based S3 (e.g. </a:t>
            </a:r>
            <a:r>
              <a:rPr lang="en-US" dirty="0" err="1"/>
              <a:t>VPCFlow</a:t>
            </a:r>
            <a:r>
              <a:rPr lang="en-US" dirty="0"/>
              <a:t> logs etc.)</a:t>
            </a:r>
          </a:p>
        </p:txBody>
      </p:sp>
    </p:spTree>
    <p:extLst>
      <p:ext uri="{BB962C8B-B14F-4D97-AF65-F5344CB8AC3E}">
        <p14:creationId xmlns:p14="http://schemas.microsoft.com/office/powerpoint/2010/main" val="21615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5: Troubleshooting the Splunk App / Add-on for AWS</a:t>
            </a:r>
          </a:p>
        </p:txBody>
      </p:sp>
    </p:spTree>
    <p:extLst>
      <p:ext uri="{BB962C8B-B14F-4D97-AF65-F5344CB8AC3E}">
        <p14:creationId xmlns:p14="http://schemas.microsoft.com/office/powerpoint/2010/main" val="9556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with Splunk Cloud Sales Trial</a:t>
            </a:r>
          </a:p>
        </p:txBody>
      </p:sp>
      <p:sp>
        <p:nvSpPr>
          <p:cNvPr id="3" name="Subtitle 2"/>
          <p:cNvSpPr>
            <a:spLocks noGrp="1"/>
          </p:cNvSpPr>
          <p:nvPr>
            <p:ph type="subTitle" idx="1"/>
          </p:nvPr>
        </p:nvSpPr>
        <p:spPr/>
        <p:txBody>
          <a:bodyPr/>
          <a:lstStyle/>
          <a:p>
            <a:r>
              <a:rPr lang="en-US" dirty="0"/>
              <a:t>This works for systems that you do not have access to the machine and must use IAM user credentials (Access Key and Secret Key).</a:t>
            </a:r>
          </a:p>
        </p:txBody>
      </p:sp>
    </p:spTree>
    <p:extLst>
      <p:ext uri="{BB962C8B-B14F-4D97-AF65-F5344CB8AC3E}">
        <p14:creationId xmlns:p14="http://schemas.microsoft.com/office/powerpoint/2010/main" val="9231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084" y="1436273"/>
            <a:ext cx="5350933" cy="4410904"/>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18501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719B2-2DE2-284A-80E8-5EDFCFECD33B}"/>
              </a:ext>
            </a:extLst>
          </p:cNvPr>
          <p:cNvPicPr>
            <a:picLocks noChangeAspect="1"/>
          </p:cNvPicPr>
          <p:nvPr/>
        </p:nvPicPr>
        <p:blipFill>
          <a:blip r:embed="rId3"/>
          <a:stretch>
            <a:fillRect/>
          </a:stretch>
        </p:blipFill>
        <p:spPr>
          <a:xfrm>
            <a:off x="0" y="2119680"/>
            <a:ext cx="12192000" cy="2110945"/>
          </a:xfrm>
          <a:prstGeom prst="rect">
            <a:avLst/>
          </a:prstGeom>
        </p:spPr>
      </p:pic>
      <p:sp>
        <p:nvSpPr>
          <p:cNvPr id="3" name="Title 2"/>
          <p:cNvSpPr>
            <a:spLocks noGrp="1"/>
          </p:cNvSpPr>
          <p:nvPr>
            <p:ph type="title"/>
          </p:nvPr>
        </p:nvSpPr>
        <p:spPr/>
        <p:txBody>
          <a:bodyPr/>
          <a:lstStyle/>
          <a:p>
            <a:r>
              <a:rPr lang="en-US" dirty="0"/>
              <a:t>Add </a:t>
            </a:r>
            <a:r>
              <a:rPr lang="en-US" dirty="0" err="1"/>
              <a:t>SplunkAccess</a:t>
            </a:r>
            <a:r>
              <a:rPr lang="en-US" dirty="0"/>
              <a:t> Account</a:t>
            </a:r>
          </a:p>
        </p:txBody>
      </p:sp>
      <p:sp>
        <p:nvSpPr>
          <p:cNvPr id="4" name="Subtitle 3"/>
          <p:cNvSpPr>
            <a:spLocks noGrp="1"/>
          </p:cNvSpPr>
          <p:nvPr>
            <p:ph type="subTitle" idx="12"/>
          </p:nvPr>
        </p:nvSpPr>
        <p:spPr/>
        <p:txBody>
          <a:bodyPr/>
          <a:lstStyle/>
          <a:p>
            <a:r>
              <a:rPr lang="en-US" dirty="0"/>
              <a:t>Open Splunk Add-on for AWS -&gt; Configuration -&gt;Create an account -&gt; Add</a:t>
            </a:r>
          </a:p>
        </p:txBody>
      </p:sp>
      <p:cxnSp>
        <p:nvCxnSpPr>
          <p:cNvPr id="21" name="Straight Arrow Connector 20"/>
          <p:cNvCxnSpPr/>
          <p:nvPr/>
        </p:nvCxnSpPr>
        <p:spPr>
          <a:xfrm flipH="1" flipV="1">
            <a:off x="1609344" y="2694432"/>
            <a:ext cx="950976" cy="2473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60320" y="2818125"/>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cxnSp>
        <p:nvCxnSpPr>
          <p:cNvPr id="28" name="Straight Arrow Connector 27"/>
          <p:cNvCxnSpPr/>
          <p:nvPr/>
        </p:nvCxnSpPr>
        <p:spPr>
          <a:xfrm flipV="1">
            <a:off x="10566400" y="4230624"/>
            <a:ext cx="552704" cy="4749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73920" y="4658073"/>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spTree>
    <p:extLst>
      <p:ext uri="{BB962C8B-B14F-4D97-AF65-F5344CB8AC3E}">
        <p14:creationId xmlns:p14="http://schemas.microsoft.com/office/powerpoint/2010/main" val="4248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t>
            </a:r>
            <a:r>
              <a:rPr lang="en-US" dirty="0" err="1"/>
              <a:t>splunk_access</a:t>
            </a:r>
            <a:r>
              <a:rPr lang="en-US" dirty="0"/>
              <a:t> Account</a:t>
            </a:r>
          </a:p>
        </p:txBody>
      </p:sp>
      <p:sp>
        <p:nvSpPr>
          <p:cNvPr id="4" name="Subtitle 3"/>
          <p:cNvSpPr>
            <a:spLocks noGrp="1"/>
          </p:cNvSpPr>
          <p:nvPr>
            <p:ph type="subTitle" idx="12"/>
          </p:nvPr>
        </p:nvSpPr>
        <p:spPr/>
        <p:txBody>
          <a:bodyPr/>
          <a:lstStyle/>
          <a:p>
            <a:r>
              <a:rPr lang="en-US" dirty="0"/>
              <a:t>Enter Key ID and Secret Key from </a:t>
            </a:r>
            <a:r>
              <a:rPr lang="en-US" dirty="0" err="1"/>
              <a:t>credentials.csv</a:t>
            </a:r>
            <a:endParaRPr lang="en-US" dirty="0"/>
          </a:p>
        </p:txBody>
      </p:sp>
      <p:pic>
        <p:nvPicPr>
          <p:cNvPr id="9" name="Picture 8">
            <a:extLst>
              <a:ext uri="{FF2B5EF4-FFF2-40B4-BE49-F238E27FC236}">
                <a16:creationId xmlns:a16="http://schemas.microsoft.com/office/drawing/2014/main" id="{5A00670E-1E92-6D43-BE86-5943681EB6FB}"/>
              </a:ext>
            </a:extLst>
          </p:cNvPr>
          <p:cNvPicPr>
            <a:picLocks noChangeAspect="1"/>
          </p:cNvPicPr>
          <p:nvPr/>
        </p:nvPicPr>
        <p:blipFill>
          <a:blip r:embed="rId3"/>
          <a:stretch>
            <a:fillRect/>
          </a:stretch>
        </p:blipFill>
        <p:spPr>
          <a:xfrm>
            <a:off x="2457449" y="1924303"/>
            <a:ext cx="8178811" cy="2736597"/>
          </a:xfrm>
          <a:prstGeom prst="rect">
            <a:avLst/>
          </a:prstGeom>
        </p:spPr>
      </p:pic>
    </p:spTree>
    <p:extLst>
      <p:ext uri="{BB962C8B-B14F-4D97-AF65-F5344CB8AC3E}">
        <p14:creationId xmlns:p14="http://schemas.microsoft.com/office/powerpoint/2010/main" val="22896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Account using EC2 Role</a:t>
            </a:r>
          </a:p>
        </p:txBody>
      </p:sp>
      <p:sp>
        <p:nvSpPr>
          <p:cNvPr id="3" name="Subtitle 2"/>
          <p:cNvSpPr>
            <a:spLocks noGrp="1"/>
          </p:cNvSpPr>
          <p:nvPr>
            <p:ph type="subTitle" idx="1"/>
          </p:nvPr>
        </p:nvSpPr>
        <p:spPr/>
        <p:txBody>
          <a:bodyPr/>
          <a:lstStyle/>
          <a:p>
            <a:r>
              <a:rPr lang="en-US" dirty="0"/>
              <a:t>Attaching EC2 role to an AWS Instance running the Splunk Add-on for AWS</a:t>
            </a:r>
          </a:p>
        </p:txBody>
      </p:sp>
    </p:spTree>
    <p:extLst>
      <p:ext uri="{BB962C8B-B14F-4D97-AF65-F5344CB8AC3E}">
        <p14:creationId xmlns:p14="http://schemas.microsoft.com/office/powerpoint/2010/main" val="12858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3496" y="1380067"/>
            <a:ext cx="4954109" cy="4523317"/>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9080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115</TotalTime>
  <Words>2603</Words>
  <Application>Microsoft Macintosh PowerPoint</Application>
  <PresentationFormat>Widescreen</PresentationFormat>
  <Paragraphs>295</Paragraphs>
  <Slides>31</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.LucidaGrandeUI</vt:lpstr>
      <vt:lpstr>Arial</vt:lpstr>
      <vt:lpstr>Calibri</vt:lpstr>
      <vt:lpstr>Gotham Book</vt:lpstr>
      <vt:lpstr>Wingdings 3</vt:lpstr>
      <vt:lpstr>Splunk2017</vt:lpstr>
      <vt:lpstr>Cooking with AWS and Splunk</vt:lpstr>
      <vt:lpstr>Setup AWS Account / Inputs Overview</vt:lpstr>
      <vt:lpstr>Manually Add AWS Account vs. EC2 Role</vt:lpstr>
      <vt:lpstr>Setting up with Splunk Cloud Sales Trial</vt:lpstr>
      <vt:lpstr>Connect Directly with IAM User</vt:lpstr>
      <vt:lpstr>Add SplunkAccess Account</vt:lpstr>
      <vt:lpstr>Add splunk_access Account</vt:lpstr>
      <vt:lpstr>Setting up AWS Account using EC2 Role</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Setting up AWS Services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Collect data from sub-accounts</vt:lpstr>
      <vt:lpstr>Create IAM Role</vt:lpstr>
      <vt:lpstr>Higher Volume Data Collection</vt:lpstr>
      <vt:lpstr>CloudWatch Logs Input</vt:lpstr>
      <vt:lpstr>Logs from S3 bucket </vt:lpstr>
      <vt:lpstr>Continue to Module 5: Troubleshooting the Splunk App / Add-on for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5</cp:revision>
  <dcterms:created xsi:type="dcterms:W3CDTF">2019-05-16T12:09:03Z</dcterms:created>
  <dcterms:modified xsi:type="dcterms:W3CDTF">2019-10-18T20:44:38Z</dcterms:modified>
</cp:coreProperties>
</file>